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15"/>
  </p:notesMasterIdLst>
  <p:sldIdLst>
    <p:sldId id="261" r:id="rId5"/>
    <p:sldId id="1165" r:id="rId6"/>
    <p:sldId id="1131" r:id="rId7"/>
    <p:sldId id="1148" r:id="rId8"/>
    <p:sldId id="1158" r:id="rId9"/>
    <p:sldId id="1154" r:id="rId10"/>
    <p:sldId id="1167" r:id="rId11"/>
    <p:sldId id="1168" r:id="rId12"/>
    <p:sldId id="1169" r:id="rId13"/>
    <p:sldId id="11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J Bartik" initials="TJB" lastIdx="5" clrIdx="0">
    <p:extLst>
      <p:ext uri="{19B8F6BF-5375-455C-9EA6-DF929625EA0E}">
        <p15:presenceInfo xmlns:p15="http://schemas.microsoft.com/office/powerpoint/2012/main" userId="S::Bartik@upjohn.org::682e5de5-403f-450a-a7ef-1c65b97176ce" providerId="AD"/>
      </p:ext>
    </p:extLst>
  </p:cmAuthor>
  <p:cmAuthor id="2" name="Michelle Miller-Adams" initials="MM" lastIdx="1" clrIdx="1">
    <p:extLst>
      <p:ext uri="{19B8F6BF-5375-455C-9EA6-DF929625EA0E}">
        <p15:presenceInfo xmlns:p15="http://schemas.microsoft.com/office/powerpoint/2012/main" userId="S::miller-adams@upjohn.org::d60cdf2e-4d05-420a-807d-3df2a971e908" providerId="AD"/>
      </p:ext>
    </p:extLst>
  </p:cmAuthor>
  <p:cmAuthor id="3" name="Brad Hershbein" initials="BJH" lastIdx="2" clrIdx="2">
    <p:extLst>
      <p:ext uri="{19B8F6BF-5375-455C-9EA6-DF929625EA0E}">
        <p15:presenceInfo xmlns:p15="http://schemas.microsoft.com/office/powerpoint/2012/main" userId="Brad Hershbe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C8"/>
    <a:srgbClr val="AF2C32"/>
    <a:srgbClr val="006682"/>
    <a:srgbClr val="004A5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2" autoAdjust="0"/>
    <p:restoredTop sz="89646" autoAdjust="0"/>
  </p:normalViewPr>
  <p:slideViewPr>
    <p:cSldViewPr snapToGrid="0">
      <p:cViewPr varScale="1">
        <p:scale>
          <a:sx n="102" d="100"/>
          <a:sy n="102" d="100"/>
        </p:scale>
        <p:origin x="6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thy J Bartik" userId="682e5de5-403f-450a-a7ef-1c65b97176ce" providerId="ADAL" clId="{51120F74-26E7-46B4-A747-D7A4778A0A90}"/>
    <pc:docChg chg="modSld">
      <pc:chgData name="Timothy J Bartik" userId="682e5de5-403f-450a-a7ef-1c65b97176ce" providerId="ADAL" clId="{51120F74-26E7-46B4-A747-D7A4778A0A90}" dt="2023-09-26T21:41:38.123" v="1" actId="20577"/>
      <pc:docMkLst>
        <pc:docMk/>
      </pc:docMkLst>
      <pc:sldChg chg="modSp mod">
        <pc:chgData name="Timothy J Bartik" userId="682e5de5-403f-450a-a7ef-1c65b97176ce" providerId="ADAL" clId="{51120F74-26E7-46B4-A747-D7A4778A0A90}" dt="2023-09-26T21:41:38.123" v="1" actId="20577"/>
        <pc:sldMkLst>
          <pc:docMk/>
          <pc:sldMk cId="1727364571" sldId="1168"/>
        </pc:sldMkLst>
        <pc:spChg chg="mod">
          <ac:chgData name="Timothy J Bartik" userId="682e5de5-403f-450a-a7ef-1c65b97176ce" providerId="ADAL" clId="{51120F74-26E7-46B4-A747-D7A4778A0A90}" dt="2023-09-26T21:41:38.123" v="1" actId="20577"/>
          <ac:spMkLst>
            <pc:docMk/>
            <pc:sldMk cId="1727364571" sldId="1168"/>
            <ac:spMk id="8" creationId="{EF8D0CC7-1EB1-4987-90C9-93E328EDB6A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Present-value cost per job created, financed by household tax increase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'[new mexico calculations.xlsx]Sheet1'!$S$37</c:f>
              <c:strCache>
                <c:ptCount val="1"/>
                <c:pt idx="0">
                  <c:v>Cost per job created</c:v>
                </c:pt>
              </c:strCache>
            </c:strRef>
          </c:tx>
          <c:spPr>
            <a:solidFill>
              <a:schemeClr val="accent1"/>
            </a:solidFill>
            <a:ln>
              <a:noFill/>
            </a:ln>
            <a:effectLst/>
          </c:spPr>
          <c:invertIfNegative val="0"/>
          <c:dLbls>
            <c:dLbl>
              <c:idx val="4"/>
              <c:tx>
                <c:rich>
                  <a:bodyPr/>
                  <a:lstStyle/>
                  <a:p>
                    <a:fld id="{D8A4538A-9422-448A-9CAA-314DC9AF09E9}" type="VALUE">
                      <a:rPr lang="en-US" sz="2000" b="1">
                        <a:solidFill>
                          <a:srgbClr val="FFC000"/>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4F-4EE7-A65F-2C45E192C49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C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mexico calculations.xlsx]Sheet1'!$R$38:$R$42</c:f>
              <c:strCache>
                <c:ptCount val="5"/>
                <c:pt idx="0">
                  <c:v>Business advice</c:v>
                </c:pt>
                <c:pt idx="1">
                  <c:v>Customized training</c:v>
                </c:pt>
                <c:pt idx="2">
                  <c:v>Infrastructure</c:v>
                </c:pt>
                <c:pt idx="3">
                  <c:v>Incentives</c:v>
                </c:pt>
                <c:pt idx="4">
                  <c:v>Business tax cuts</c:v>
                </c:pt>
              </c:strCache>
            </c:strRef>
          </c:cat>
          <c:val>
            <c:numRef>
              <c:f>'[new mexico calculations.xlsx]Sheet1'!$S$38:$S$42</c:f>
              <c:numCache>
                <c:formatCode>_("$"* #,##0_);_("$"* \(#,##0\);_("$"* "-"??_);_(@_)</c:formatCode>
                <c:ptCount val="5"/>
                <c:pt idx="0">
                  <c:v>29000</c:v>
                </c:pt>
                <c:pt idx="1">
                  <c:v>32000</c:v>
                </c:pt>
                <c:pt idx="2">
                  <c:v>98000</c:v>
                </c:pt>
                <c:pt idx="3">
                  <c:v>197000</c:v>
                </c:pt>
                <c:pt idx="4">
                  <c:v>519000</c:v>
                </c:pt>
              </c:numCache>
            </c:numRef>
          </c:val>
          <c:extLst>
            <c:ext xmlns:c16="http://schemas.microsoft.com/office/drawing/2014/chart" uri="{C3380CC4-5D6E-409C-BE32-E72D297353CC}">
              <c16:uniqueId val="{00000000-139B-42EC-A46F-7ED502DA2DB8}"/>
            </c:ext>
          </c:extLst>
        </c:ser>
        <c:dLbls>
          <c:dLblPos val="inEnd"/>
          <c:showLegendKey val="0"/>
          <c:showVal val="1"/>
          <c:showCatName val="0"/>
          <c:showSerName val="0"/>
          <c:showPercent val="0"/>
          <c:showBubbleSize val="0"/>
        </c:dLbls>
        <c:gapWidth val="182"/>
        <c:axId val="1572063600"/>
        <c:axId val="117038832"/>
      </c:barChart>
      <c:catAx>
        <c:axId val="157206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7038832"/>
        <c:crosses val="autoZero"/>
        <c:auto val="1"/>
        <c:lblAlgn val="ctr"/>
        <c:lblOffset val="100"/>
        <c:noMultiLvlLbl val="0"/>
      </c:catAx>
      <c:valAx>
        <c:axId val="117038832"/>
        <c:scaling>
          <c:orientation val="minMax"/>
        </c:scaling>
        <c:delete val="1"/>
        <c:axPos val="b"/>
        <c:numFmt formatCode="_(&quot;$&quot;* #,##0_);_(&quot;$&quot;* \(#,##0\);_(&quot;$&quot;* &quot;-&quot;??_);_(@_)" sourceLinked="1"/>
        <c:majorTickMark val="none"/>
        <c:minorTickMark val="none"/>
        <c:tickLblPos val="nextTo"/>
        <c:crossAx val="1572063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 of local job creation that</a:t>
            </a:r>
            <a:r>
              <a:rPr lang="en-US" baseline="0" dirty="0"/>
              <a:t> increases local employment rate</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'[new mexico calculations.xlsx]Sheet1'!$I$65:$J$65</c:f>
              <c:strCache>
                <c:ptCount val="2"/>
                <c:pt idx="0">
                  <c:v>Average local labor market</c:v>
                </c:pt>
                <c:pt idx="1">
                  <c:v>Distressed local labor market</c:v>
                </c:pt>
              </c:strCache>
            </c:strRef>
          </c:cat>
          <c:val>
            <c:numRef>
              <c:f>'[new mexico calculations.xlsx]Sheet1'!$I$66:$J$66</c:f>
              <c:numCache>
                <c:formatCode>0.0%</c:formatCode>
                <c:ptCount val="2"/>
                <c:pt idx="0">
                  <c:v>0.14399999999999999</c:v>
                </c:pt>
                <c:pt idx="1">
                  <c:v>0.34899999999999998</c:v>
                </c:pt>
              </c:numCache>
            </c:numRef>
          </c:val>
          <c:extLst>
            <c:ext xmlns:c16="http://schemas.microsoft.com/office/drawing/2014/chart" uri="{C3380CC4-5D6E-409C-BE32-E72D297353CC}">
              <c16:uniqueId val="{00000000-BD89-49A5-B4DA-FB5FD49208C2}"/>
            </c:ext>
          </c:extLst>
        </c:ser>
        <c:dLbls>
          <c:dLblPos val="inEnd"/>
          <c:showLegendKey val="0"/>
          <c:showVal val="1"/>
          <c:showCatName val="0"/>
          <c:showSerName val="0"/>
          <c:showPercent val="0"/>
          <c:showBubbleSize val="0"/>
        </c:dLbls>
        <c:gapWidth val="65"/>
        <c:axId val="440477663"/>
        <c:axId val="1952595455"/>
      </c:barChart>
      <c:catAx>
        <c:axId val="4404776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en-US"/>
          </a:p>
        </c:txPr>
        <c:crossAx val="1952595455"/>
        <c:crosses val="autoZero"/>
        <c:auto val="1"/>
        <c:lblAlgn val="ctr"/>
        <c:lblOffset val="100"/>
        <c:noMultiLvlLbl val="0"/>
      </c:catAx>
      <c:valAx>
        <c:axId val="1952595455"/>
        <c:scaling>
          <c:orientation val="minMax"/>
          <c:max val="1"/>
        </c:scaling>
        <c:delete val="1"/>
        <c:axPos val="l"/>
        <c:numFmt formatCode="0.0%" sourceLinked="1"/>
        <c:majorTickMark val="none"/>
        <c:minorTickMark val="none"/>
        <c:tickLblPos val="nextTo"/>
        <c:crossAx val="440477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Benefit-cost ratio for state policies</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'[new mexico calculations.xlsx]Sheet1'!$K$47:$K$53</c:f>
              <c:strCache>
                <c:ptCount val="7"/>
                <c:pt idx="0">
                  <c:v>Community college workforce education</c:v>
                </c:pt>
                <c:pt idx="1">
                  <c:v>Universal pre-K</c:v>
                </c:pt>
                <c:pt idx="2">
                  <c:v>Public school spending increases</c:v>
                </c:pt>
                <c:pt idx="3">
                  <c:v>Child care for poor, birth to age 4</c:v>
                </c:pt>
                <c:pt idx="4">
                  <c:v>Place-based college scholarships</c:v>
                </c:pt>
                <c:pt idx="5">
                  <c:v>Average business tax incentives</c:v>
                </c:pt>
                <c:pt idx="6">
                  <c:v>Business tax cuts</c:v>
                </c:pt>
              </c:strCache>
            </c:strRef>
          </c:cat>
          <c:val>
            <c:numRef>
              <c:f>'[new mexico calculations.xlsx]Sheet1'!$L$47:$L$53</c:f>
              <c:numCache>
                <c:formatCode>General</c:formatCode>
                <c:ptCount val="7"/>
                <c:pt idx="0">
                  <c:v>8.15</c:v>
                </c:pt>
                <c:pt idx="1">
                  <c:v>5.16</c:v>
                </c:pt>
                <c:pt idx="2">
                  <c:v>4.67</c:v>
                </c:pt>
                <c:pt idx="3">
                  <c:v>3.01</c:v>
                </c:pt>
                <c:pt idx="4">
                  <c:v>2.73</c:v>
                </c:pt>
                <c:pt idx="5">
                  <c:v>1.52</c:v>
                </c:pt>
                <c:pt idx="6" formatCode="0.00">
                  <c:v>0.57666804264533511</c:v>
                </c:pt>
              </c:numCache>
            </c:numRef>
          </c:val>
          <c:extLst>
            <c:ext xmlns:c16="http://schemas.microsoft.com/office/drawing/2014/chart" uri="{C3380CC4-5D6E-409C-BE32-E72D297353CC}">
              <c16:uniqueId val="{00000000-71A8-4753-916B-3CB54B2AFB80}"/>
            </c:ext>
          </c:extLst>
        </c:ser>
        <c:dLbls>
          <c:dLblPos val="inEnd"/>
          <c:showLegendKey val="0"/>
          <c:showVal val="1"/>
          <c:showCatName val="0"/>
          <c:showSerName val="0"/>
          <c:showPercent val="0"/>
          <c:showBubbleSize val="0"/>
        </c:dLbls>
        <c:gapWidth val="41"/>
        <c:axId val="39980176"/>
        <c:axId val="33610736"/>
      </c:barChart>
      <c:catAx>
        <c:axId val="39980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mn-lt"/>
                <a:ea typeface="+mn-ea"/>
                <a:cs typeface="+mn-cs"/>
              </a:defRPr>
            </a:pPr>
            <a:endParaRPr lang="en-US"/>
          </a:p>
        </c:txPr>
        <c:crossAx val="33610736"/>
        <c:crosses val="autoZero"/>
        <c:auto val="1"/>
        <c:lblAlgn val="ctr"/>
        <c:lblOffset val="100"/>
        <c:noMultiLvlLbl val="0"/>
      </c:catAx>
      <c:valAx>
        <c:axId val="33610736"/>
        <c:scaling>
          <c:orientation val="minMax"/>
        </c:scaling>
        <c:delete val="1"/>
        <c:axPos val="l"/>
        <c:numFmt formatCode="General" sourceLinked="1"/>
        <c:majorTickMark val="none"/>
        <c:minorTickMark val="none"/>
        <c:tickLblPos val="nextTo"/>
        <c:crossAx val="39980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321E9-41B2-4624-B346-38E7283F3043}" type="datetimeFigureOut">
              <a:rPr lang="en-US" smtClean="0"/>
              <a:t>9/26/2023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7050F-AEE5-4572-9D17-7F3C06FBB91D}" type="slidenum">
              <a:rPr lang="en-US" smtClean="0"/>
              <a:t>‹#›</a:t>
            </a:fld>
            <a:endParaRPr lang="en-US" dirty="0"/>
          </a:p>
        </p:txBody>
      </p:sp>
    </p:spTree>
    <p:extLst>
      <p:ext uri="{BB962C8B-B14F-4D97-AF65-F5344CB8AC3E}">
        <p14:creationId xmlns:p14="http://schemas.microsoft.com/office/powerpoint/2010/main" val="156733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987050F-AEE5-4572-9D17-7F3C06FBB91D}" type="slidenum">
              <a:rPr lang="en-US" smtClean="0"/>
              <a:t>1</a:t>
            </a:fld>
            <a:endParaRPr lang="en-US" dirty="0"/>
          </a:p>
        </p:txBody>
      </p:sp>
    </p:spTree>
    <p:extLst>
      <p:ext uri="{BB962C8B-B14F-4D97-AF65-F5344CB8AC3E}">
        <p14:creationId xmlns:p14="http://schemas.microsoft.com/office/powerpoint/2010/main" val="666578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9D780A-E25A-434E-B019-A115FDF5B7F5}"/>
              </a:ext>
            </a:extLst>
          </p:cNvPr>
          <p:cNvPicPr>
            <a:picLocks noChangeAspect="1"/>
          </p:cNvPicPr>
          <p:nvPr/>
        </p:nvPicPr>
        <p:blipFill rotWithShape="1">
          <a:blip r:embed="rId2">
            <a:extLst>
              <a:ext uri="{28A0092B-C50C-407E-A947-70E740481C1C}">
                <a14:useLocalDpi xmlns:a14="http://schemas.microsoft.com/office/drawing/2010/main" val="0"/>
              </a:ext>
            </a:extLst>
          </a:blip>
          <a:srcRect l="-53" r="26417" b="9835"/>
          <a:stretch/>
        </p:blipFill>
        <p:spPr>
          <a:xfrm>
            <a:off x="4273819" y="1"/>
            <a:ext cx="8349230" cy="6857998"/>
          </a:xfrm>
          <a:prstGeom prst="rect">
            <a:avLst/>
          </a:prstGeom>
        </p:spPr>
      </p:pic>
      <p:sp>
        <p:nvSpPr>
          <p:cNvPr id="12" name="Rectangle 11">
            <a:extLst>
              <a:ext uri="{FF2B5EF4-FFF2-40B4-BE49-F238E27FC236}">
                <a16:creationId xmlns:a16="http://schemas.microsoft.com/office/drawing/2014/main" id="{6910982B-F2C8-4448-BAAA-599517D7E8DE}"/>
              </a:ext>
            </a:extLst>
          </p:cNvPr>
          <p:cNvSpPr/>
          <p:nvPr/>
        </p:nvSpPr>
        <p:spPr>
          <a:xfrm>
            <a:off x="0" y="0"/>
            <a:ext cx="12623049" cy="6867334"/>
          </a:xfrm>
          <a:prstGeom prst="rect">
            <a:avLst/>
          </a:prstGeom>
          <a:solidFill>
            <a:srgbClr val="004A5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30">
            <a:extLst>
              <a:ext uri="{FF2B5EF4-FFF2-40B4-BE49-F238E27FC236}">
                <a16:creationId xmlns:a16="http://schemas.microsoft.com/office/drawing/2014/main" id="{815788FA-A4A3-4A3E-83AA-8D4CD6D3533E}"/>
              </a:ext>
            </a:extLst>
          </p:cNvPr>
          <p:cNvSpPr/>
          <p:nvPr/>
        </p:nvSpPr>
        <p:spPr>
          <a:xfrm rot="5400000">
            <a:off x="1961454" y="-1961451"/>
            <a:ext cx="6867333" cy="10790242"/>
          </a:xfrm>
          <a:custGeom>
            <a:avLst/>
            <a:gdLst>
              <a:gd name="connsiteX0" fmla="*/ 0 w 6858000"/>
              <a:gd name="connsiteY0" fmla="*/ 6858000 h 6858000"/>
              <a:gd name="connsiteX1" fmla="*/ 0 w 6858000"/>
              <a:gd name="connsiteY1" fmla="*/ 0 h 6858000"/>
              <a:gd name="connsiteX2" fmla="*/ 6858000 w 6858000"/>
              <a:gd name="connsiteY2" fmla="*/ 6858000 h 6858000"/>
              <a:gd name="connsiteX3" fmla="*/ 0 w 6858000"/>
              <a:gd name="connsiteY3" fmla="*/ 6858000 h 6858000"/>
              <a:gd name="connsiteX0" fmla="*/ 0 w 6858000"/>
              <a:gd name="connsiteY0" fmla="*/ 6858000 h 6858000"/>
              <a:gd name="connsiteX1" fmla="*/ 0 w 6858000"/>
              <a:gd name="connsiteY1" fmla="*/ 0 h 6858000"/>
              <a:gd name="connsiteX2" fmla="*/ 5243804 w 6858000"/>
              <a:gd name="connsiteY2" fmla="*/ 5271796 h 6858000"/>
              <a:gd name="connsiteX3" fmla="*/ 6858000 w 6858000"/>
              <a:gd name="connsiteY3" fmla="*/ 6858000 h 6858000"/>
              <a:gd name="connsiteX4" fmla="*/ 0 w 6858000"/>
              <a:gd name="connsiteY4" fmla="*/ 6858000 h 6858000"/>
              <a:gd name="connsiteX0" fmla="*/ 0 w 6858000"/>
              <a:gd name="connsiteY0" fmla="*/ 6858000 h 6858000"/>
              <a:gd name="connsiteX1" fmla="*/ 0 w 6858000"/>
              <a:gd name="connsiteY1" fmla="*/ 0 h 6858000"/>
              <a:gd name="connsiteX2" fmla="*/ 5243804 w 6858000"/>
              <a:gd name="connsiteY2" fmla="*/ 5271796 h 6858000"/>
              <a:gd name="connsiteX3" fmla="*/ 6858000 w 6858000"/>
              <a:gd name="connsiteY3" fmla="*/ 6858000 h 6858000"/>
              <a:gd name="connsiteX4" fmla="*/ 0 w 6858000"/>
              <a:gd name="connsiteY4" fmla="*/ 6858000 h 6858000"/>
              <a:gd name="connsiteX0" fmla="*/ 0 w 6876661"/>
              <a:gd name="connsiteY0" fmla="*/ 6858000 h 6858000"/>
              <a:gd name="connsiteX1" fmla="*/ 0 w 6876661"/>
              <a:gd name="connsiteY1" fmla="*/ 0 h 6858000"/>
              <a:gd name="connsiteX2" fmla="*/ 6876661 w 6876661"/>
              <a:gd name="connsiteY2" fmla="*/ 4077477 h 6858000"/>
              <a:gd name="connsiteX3" fmla="*/ 6858000 w 6876661"/>
              <a:gd name="connsiteY3" fmla="*/ 6858000 h 6858000"/>
              <a:gd name="connsiteX4" fmla="*/ 0 w 6876661"/>
              <a:gd name="connsiteY4" fmla="*/ 6858000 h 6858000"/>
              <a:gd name="connsiteX0" fmla="*/ 0 w 6876664"/>
              <a:gd name="connsiteY0" fmla="*/ 6858000 h 6858000"/>
              <a:gd name="connsiteX1" fmla="*/ 0 w 6876664"/>
              <a:gd name="connsiteY1" fmla="*/ 0 h 6858000"/>
              <a:gd name="connsiteX2" fmla="*/ 6876664 w 6876664"/>
              <a:gd name="connsiteY2" fmla="*/ 3013787 h 6858000"/>
              <a:gd name="connsiteX3" fmla="*/ 6858000 w 6876664"/>
              <a:gd name="connsiteY3" fmla="*/ 6858000 h 6858000"/>
              <a:gd name="connsiteX4" fmla="*/ 0 w 6876664"/>
              <a:gd name="connsiteY4" fmla="*/ 6858000 h 6858000"/>
              <a:gd name="connsiteX0" fmla="*/ 0 w 6867333"/>
              <a:gd name="connsiteY0" fmla="*/ 6858000 h 6858000"/>
              <a:gd name="connsiteX1" fmla="*/ 0 w 6867333"/>
              <a:gd name="connsiteY1" fmla="*/ 0 h 6858000"/>
              <a:gd name="connsiteX2" fmla="*/ 6867333 w 6867333"/>
              <a:gd name="connsiteY2" fmla="*/ 3657599 h 6858000"/>
              <a:gd name="connsiteX3" fmla="*/ 6858000 w 6867333"/>
              <a:gd name="connsiteY3" fmla="*/ 6858000 h 6858000"/>
              <a:gd name="connsiteX4" fmla="*/ 0 w 686733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7333" h="6858000">
                <a:moveTo>
                  <a:pt x="0" y="6858000"/>
                </a:moveTo>
                <a:lnTo>
                  <a:pt x="0" y="0"/>
                </a:lnTo>
                <a:lnTo>
                  <a:pt x="6867333" y="3657599"/>
                </a:lnTo>
                <a:cubicBezTo>
                  <a:pt x="6861112" y="4939003"/>
                  <a:pt x="6864221" y="5576596"/>
                  <a:pt x="6858000" y="6858000"/>
                </a:cubicBezTo>
                <a:lnTo>
                  <a:pt x="0" y="6858000"/>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29CB99-FCF1-4927-A128-D5E4DD2AB29B}"/>
              </a:ext>
            </a:extLst>
          </p:cNvPr>
          <p:cNvSpPr>
            <a:spLocks noGrp="1"/>
          </p:cNvSpPr>
          <p:nvPr>
            <p:ph type="ctrTitle" hasCustomPrompt="1"/>
          </p:nvPr>
        </p:nvSpPr>
        <p:spPr>
          <a:xfrm>
            <a:off x="603504" y="731520"/>
            <a:ext cx="8266176" cy="1508760"/>
          </a:xfrm>
        </p:spPr>
        <p:txBody>
          <a:bodyPr anchor="b">
            <a:noAutofit/>
          </a:bodyPr>
          <a:lstStyle>
            <a:lvl1pPr algn="l">
              <a:defRPr sz="4800">
                <a:solidFill>
                  <a:schemeClr val="bg1"/>
                </a:solidFill>
              </a:defRPr>
            </a:lvl1pPr>
          </a:lstStyle>
          <a:p>
            <a:r>
              <a:rPr lang="en-US"/>
              <a:t>Title</a:t>
            </a:r>
          </a:p>
        </p:txBody>
      </p:sp>
      <p:sp>
        <p:nvSpPr>
          <p:cNvPr id="3" name="Subtitle 2">
            <a:extLst>
              <a:ext uri="{FF2B5EF4-FFF2-40B4-BE49-F238E27FC236}">
                <a16:creationId xmlns:a16="http://schemas.microsoft.com/office/drawing/2014/main" id="{FC70080C-6D88-49BB-AB3A-7E91FDCA3ED6}"/>
              </a:ext>
            </a:extLst>
          </p:cNvPr>
          <p:cNvSpPr>
            <a:spLocks noGrp="1"/>
          </p:cNvSpPr>
          <p:nvPr>
            <p:ph type="subTitle" idx="1" hasCustomPrompt="1"/>
          </p:nvPr>
        </p:nvSpPr>
        <p:spPr>
          <a:xfrm>
            <a:off x="603504" y="3383280"/>
            <a:ext cx="6876288" cy="896112"/>
          </a:xfrm>
          <a:prstGeom prst="rect">
            <a:avLst/>
          </a:prstGeom>
        </p:spPr>
        <p:txBody>
          <a:bodyPr/>
          <a:lstStyle>
            <a:lvl1pPr marL="0" indent="0" algn="l">
              <a:buNone/>
              <a:defRPr sz="2400">
                <a:solidFill>
                  <a:schemeClr val="bg2">
                    <a:lumMod val="90000"/>
                  </a:schemeClr>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Presentation to the</a:t>
            </a:r>
          </a:p>
          <a:p>
            <a:r>
              <a:rPr lang="en-US"/>
              <a:t>NAME OF ORGANIZATION</a:t>
            </a:r>
          </a:p>
        </p:txBody>
      </p:sp>
      <p:sp>
        <p:nvSpPr>
          <p:cNvPr id="4" name="Date Placeholder 3">
            <a:extLst>
              <a:ext uri="{FF2B5EF4-FFF2-40B4-BE49-F238E27FC236}">
                <a16:creationId xmlns:a16="http://schemas.microsoft.com/office/drawing/2014/main" id="{9DF3CEA3-56D0-4280-8F2A-BA636272DA4A}"/>
              </a:ext>
            </a:extLst>
          </p:cNvPr>
          <p:cNvSpPr>
            <a:spLocks noGrp="1"/>
          </p:cNvSpPr>
          <p:nvPr>
            <p:ph type="dt" sz="half" idx="10"/>
          </p:nvPr>
        </p:nvSpPr>
        <p:spPr>
          <a:xfrm>
            <a:off x="603504" y="4928616"/>
            <a:ext cx="5614416" cy="1078992"/>
          </a:xfrm>
          <a:prstGeom prst="rect">
            <a:avLst/>
          </a:prstGeom>
        </p:spPr>
        <p:txBody>
          <a:bodyPr anchor="t"/>
          <a:lstStyle>
            <a:lvl1pPr>
              <a:defRPr sz="1600">
                <a:solidFill>
                  <a:schemeClr val="bg1"/>
                </a:solidFill>
                <a:latin typeface="Franklin Gothic Medium" panose="020B0603020102020204" pitchFamily="34" charset="0"/>
              </a:defRPr>
            </a:lvl1pPr>
          </a:lstStyle>
          <a:p>
            <a:endParaRPr lang="en-US" dirty="0"/>
          </a:p>
        </p:txBody>
      </p:sp>
      <p:sp>
        <p:nvSpPr>
          <p:cNvPr id="10" name="Rectangle 9">
            <a:extLst>
              <a:ext uri="{FF2B5EF4-FFF2-40B4-BE49-F238E27FC236}">
                <a16:creationId xmlns:a16="http://schemas.microsoft.com/office/drawing/2014/main" id="{B5CBF8F5-302F-4008-97A8-A958DBFA4464}"/>
              </a:ext>
            </a:extLst>
          </p:cNvPr>
          <p:cNvSpPr/>
          <p:nvPr/>
        </p:nvSpPr>
        <p:spPr>
          <a:xfrm>
            <a:off x="603116" y="2972697"/>
            <a:ext cx="6517992" cy="153276"/>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129B261-5456-462B-9586-760A8DBD8D8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955940" y="6129668"/>
            <a:ext cx="1137248" cy="457200"/>
          </a:xfrm>
          <a:prstGeom prst="rect">
            <a:avLst/>
          </a:prstGeom>
        </p:spPr>
      </p:pic>
    </p:spTree>
    <p:extLst>
      <p:ext uri="{BB962C8B-B14F-4D97-AF65-F5344CB8AC3E}">
        <p14:creationId xmlns:p14="http://schemas.microsoft.com/office/powerpoint/2010/main" val="103183311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FFB806-F209-4E96-8673-0CF5965555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077914-5A0C-400E-A641-830B82068F4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3D8FC-38C2-4442-8656-51703BB6E13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2206EB36-605F-4C7E-9E98-65F9EF0CA7A8}"/>
              </a:ext>
            </a:extLst>
          </p:cNvPr>
          <p:cNvSpPr>
            <a:spLocks noGrp="1"/>
          </p:cNvSpPr>
          <p:nvPr>
            <p:ph type="ftr" sz="quarter" idx="11"/>
          </p:nvPr>
        </p:nvSpPr>
        <p:spPr>
          <a:xfrm>
            <a:off x="4038600" y="6356350"/>
            <a:ext cx="4114800" cy="365125"/>
          </a:xfrm>
          <a:prstGeom prst="rect">
            <a:avLst/>
          </a:prstGeom>
        </p:spPr>
        <p:txBody>
          <a:bodyPr/>
          <a:lstStyle/>
          <a:p>
            <a:r>
              <a:rPr lang="en-US" dirty="0"/>
              <a:t>Source: Current Employment Statistics Survey, Bureau of Labor Statistics, Seasonally adjusted data</a:t>
            </a:r>
          </a:p>
        </p:txBody>
      </p:sp>
      <p:sp>
        <p:nvSpPr>
          <p:cNvPr id="6" name="Slide Number Placeholder 5">
            <a:extLst>
              <a:ext uri="{FF2B5EF4-FFF2-40B4-BE49-F238E27FC236}">
                <a16:creationId xmlns:a16="http://schemas.microsoft.com/office/drawing/2014/main" id="{E4B24225-2879-4C14-8F55-572C9AA9CD16}"/>
              </a:ext>
            </a:extLst>
          </p:cNvPr>
          <p:cNvSpPr>
            <a:spLocks noGrp="1"/>
          </p:cNvSpPr>
          <p:nvPr>
            <p:ph type="sldNum" sz="quarter" idx="12"/>
          </p:nvPr>
        </p:nvSpPr>
        <p:spPr>
          <a:xfrm>
            <a:off x="8610600" y="6356350"/>
            <a:ext cx="2743200" cy="365125"/>
          </a:xfrm>
          <a:prstGeom prst="rect">
            <a:avLst/>
          </a:prstGeom>
        </p:spPr>
        <p:txBody>
          <a:bodyPr/>
          <a:lstStyle/>
          <a:p>
            <a:fld id="{7983D312-A0FF-49F3-A38F-4434FFA34787}" type="slidenum">
              <a:rPr lang="en-US" smtClean="0"/>
              <a:pPr/>
              <a:t>‹#›</a:t>
            </a:fld>
            <a:endParaRPr lang="en-US" dirty="0"/>
          </a:p>
        </p:txBody>
      </p:sp>
      <p:sp>
        <p:nvSpPr>
          <p:cNvPr id="7" name="Parallelogram 4">
            <a:extLst>
              <a:ext uri="{FF2B5EF4-FFF2-40B4-BE49-F238E27FC236}">
                <a16:creationId xmlns:a16="http://schemas.microsoft.com/office/drawing/2014/main" id="{807F4E92-160A-48E1-BF41-639DEE80AFD0}"/>
              </a:ext>
            </a:extLst>
          </p:cNvPr>
          <p:cNvSpPr/>
          <p:nvPr userDrawn="1"/>
        </p:nvSpPr>
        <p:spPr>
          <a:xfrm>
            <a:off x="-1" y="6116639"/>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89791A7-068F-4913-A791-C6448B67221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9" name="Parallelogram 4">
            <a:extLst>
              <a:ext uri="{FF2B5EF4-FFF2-40B4-BE49-F238E27FC236}">
                <a16:creationId xmlns:a16="http://schemas.microsoft.com/office/drawing/2014/main" id="{5E775198-7BAE-42E4-956C-E555DAEE96ED}"/>
              </a:ext>
            </a:extLst>
          </p:cNvPr>
          <p:cNvSpPr/>
          <p:nvPr userDrawn="1"/>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4">
            <a:extLst>
              <a:ext uri="{FF2B5EF4-FFF2-40B4-BE49-F238E27FC236}">
                <a16:creationId xmlns:a16="http://schemas.microsoft.com/office/drawing/2014/main" id="{1868BA19-59E7-4235-94F4-7E4B627C9452}"/>
              </a:ext>
            </a:extLst>
          </p:cNvPr>
          <p:cNvSpPr/>
          <p:nvPr userDrawn="1"/>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4">
            <a:extLst>
              <a:ext uri="{FF2B5EF4-FFF2-40B4-BE49-F238E27FC236}">
                <a16:creationId xmlns:a16="http://schemas.microsoft.com/office/drawing/2014/main" id="{0D8421AA-E0FA-4071-8B2C-A96C70D2A0BC}"/>
              </a:ext>
            </a:extLst>
          </p:cNvPr>
          <p:cNvSpPr/>
          <p:nvPr userDrawn="1"/>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92349EF-02F9-47B4-96A6-0AF3D7F06234}"/>
              </a:ext>
            </a:extLst>
          </p:cNvPr>
          <p:cNvSpPr/>
          <p:nvPr userDrawn="1"/>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5C1E99-3073-41DE-B46A-3489402E73AA}"/>
              </a:ext>
            </a:extLst>
          </p:cNvPr>
          <p:cNvSpPr/>
          <p:nvPr userDrawn="1"/>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8C419CB-7C2F-499E-A228-3F64D37AB315}"/>
              </a:ext>
            </a:extLst>
          </p:cNvPr>
          <p:cNvSpPr/>
          <p:nvPr userDrawn="1"/>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F47E4790-23D0-4E0E-80CB-88166D78F5E2}"/>
              </a:ext>
            </a:extLst>
          </p:cNvPr>
          <p:cNvSpPr txBox="1">
            <a:spLocks/>
          </p:cNvSpPr>
          <p:nvPr userDrawn="1"/>
        </p:nvSpPr>
        <p:spPr>
          <a:xfrm>
            <a:off x="839788" y="457200"/>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
        <p:nvSpPr>
          <p:cNvPr id="16" name="Picture Placeholder 2">
            <a:extLst>
              <a:ext uri="{FF2B5EF4-FFF2-40B4-BE49-F238E27FC236}">
                <a16:creationId xmlns:a16="http://schemas.microsoft.com/office/drawing/2014/main" id="{B49B8B71-CA83-4A25-B6A4-5E5D37CF71F8}"/>
              </a:ext>
            </a:extLst>
          </p:cNvPr>
          <p:cNvSpPr>
            <a:spLocks noGrp="1"/>
          </p:cNvSpPr>
          <p:nvPr>
            <p:ph type="pic" idx="13"/>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Text Placeholder 3">
            <a:extLst>
              <a:ext uri="{FF2B5EF4-FFF2-40B4-BE49-F238E27FC236}">
                <a16:creationId xmlns:a16="http://schemas.microsoft.com/office/drawing/2014/main" id="{88F2169B-DB7C-42B9-9459-FEB67D228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Slide Number Placeholder 6">
            <a:extLst>
              <a:ext uri="{FF2B5EF4-FFF2-40B4-BE49-F238E27FC236}">
                <a16:creationId xmlns:a16="http://schemas.microsoft.com/office/drawing/2014/main" id="{C638E5E5-8B7C-4588-B179-3C9DA2CAB0F5}"/>
              </a:ext>
            </a:extLst>
          </p:cNvPr>
          <p:cNvSpPr txBox="1">
            <a:spLocks/>
          </p:cNvSpPr>
          <p:nvPr userDrawn="1"/>
        </p:nvSpPr>
        <p:spPr>
          <a:xfrm>
            <a:off x="817473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283BEE-5593-45AB-9074-86893EEA9A2A}" type="slidenum">
              <a:rPr lang="en-US" smtClean="0"/>
              <a:pPr/>
              <a:t>‹#›</a:t>
            </a:fld>
            <a:endParaRPr lang="en-US" dirty="0"/>
          </a:p>
        </p:txBody>
      </p:sp>
      <p:pic>
        <p:nvPicPr>
          <p:cNvPr id="20" name="Picture 19" descr="Logo&#10;&#10;Description automatically generated">
            <a:extLst>
              <a:ext uri="{FF2B5EF4-FFF2-40B4-BE49-F238E27FC236}">
                <a16:creationId xmlns:a16="http://schemas.microsoft.com/office/drawing/2014/main" id="{0C9E7BA6-402C-450E-A3B3-E1CFCC283E05}"/>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96638603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E52C71E-DAA8-445F-88E8-D056BCA29F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57" y="0"/>
            <a:ext cx="12175142" cy="6850190"/>
          </a:xfrm>
          <a:prstGeom prst="rect">
            <a:avLst/>
          </a:prstGeom>
        </p:spPr>
      </p:pic>
      <p:sp>
        <p:nvSpPr>
          <p:cNvPr id="6" name="Rectangle 5">
            <a:extLst>
              <a:ext uri="{FF2B5EF4-FFF2-40B4-BE49-F238E27FC236}">
                <a16:creationId xmlns:a16="http://schemas.microsoft.com/office/drawing/2014/main" id="{A30C7B9A-E741-400B-A70F-C7C566765092}"/>
              </a:ext>
            </a:extLst>
          </p:cNvPr>
          <p:cNvSpPr/>
          <p:nvPr userDrawn="1"/>
        </p:nvSpPr>
        <p:spPr>
          <a:xfrm>
            <a:off x="0" y="0"/>
            <a:ext cx="12192000" cy="6857999"/>
          </a:xfrm>
          <a:prstGeom prst="rect">
            <a:avLst/>
          </a:prstGeom>
          <a:solidFill>
            <a:srgbClr val="004A5E">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ext&#10;&#10;Description automatically generated">
            <a:extLst>
              <a:ext uri="{FF2B5EF4-FFF2-40B4-BE49-F238E27FC236}">
                <a16:creationId xmlns:a16="http://schemas.microsoft.com/office/drawing/2014/main" id="{AE329637-C5EE-4196-9470-006FC07D99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393" y="5798487"/>
            <a:ext cx="1784607" cy="717453"/>
          </a:xfrm>
          <a:prstGeom prst="rect">
            <a:avLst/>
          </a:prstGeom>
        </p:spPr>
      </p:pic>
      <p:pic>
        <p:nvPicPr>
          <p:cNvPr id="18" name="Picture 17" descr="Logo&#10;&#10;Description automatically generated">
            <a:extLst>
              <a:ext uri="{FF2B5EF4-FFF2-40B4-BE49-F238E27FC236}">
                <a16:creationId xmlns:a16="http://schemas.microsoft.com/office/drawing/2014/main" id="{56A1F59C-0EC3-424B-9128-7FE5B126D8F9}"/>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9712787" y="5636765"/>
            <a:ext cx="2313100" cy="1040895"/>
          </a:xfrm>
          <a:prstGeom prst="rect">
            <a:avLst/>
          </a:prstGeom>
        </p:spPr>
      </p:pic>
    </p:spTree>
    <p:extLst>
      <p:ext uri="{BB962C8B-B14F-4D97-AF65-F5344CB8AC3E}">
        <p14:creationId xmlns:p14="http://schemas.microsoft.com/office/powerpoint/2010/main" val="32521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AC00A3-70D6-42E7-A916-40F43A89D6C4}"/>
              </a:ext>
            </a:extLst>
          </p:cNvPr>
          <p:cNvSpPr/>
          <p:nvPr/>
        </p:nvSpPr>
        <p:spPr>
          <a:xfrm>
            <a:off x="0" y="0"/>
            <a:ext cx="12192000" cy="6858000"/>
          </a:xfrm>
          <a:prstGeom prst="rect">
            <a:avLst/>
          </a:prstGeom>
          <a:solidFill>
            <a:srgbClr val="004A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0290ED-34E7-4BC1-A14D-A6594C35239D}"/>
              </a:ext>
            </a:extLst>
          </p:cNvPr>
          <p:cNvSpPr>
            <a:spLocks noGrp="1"/>
          </p:cNvSpPr>
          <p:nvPr>
            <p:ph type="title" hasCustomPrompt="1"/>
          </p:nvPr>
        </p:nvSpPr>
        <p:spPr>
          <a:xfrm>
            <a:off x="621792" y="3776472"/>
            <a:ext cx="5733288" cy="1508760"/>
          </a:xfrm>
        </p:spPr>
        <p:txBody>
          <a:bodyPr anchor="t"/>
          <a:lstStyle>
            <a:lvl1pPr>
              <a:defRPr sz="3600">
                <a:solidFill>
                  <a:schemeClr val="bg1"/>
                </a:solidFill>
              </a:defRPr>
            </a:lvl1pPr>
          </a:lstStyle>
          <a:p>
            <a:r>
              <a:rPr lang="en-US"/>
              <a:t>Section Title</a:t>
            </a:r>
          </a:p>
        </p:txBody>
      </p:sp>
      <p:sp>
        <p:nvSpPr>
          <p:cNvPr id="3" name="Text Placeholder 2">
            <a:extLst>
              <a:ext uri="{FF2B5EF4-FFF2-40B4-BE49-F238E27FC236}">
                <a16:creationId xmlns:a16="http://schemas.microsoft.com/office/drawing/2014/main" id="{B16AFCB0-C19F-40CA-A46B-FB160D18BFDE}"/>
              </a:ext>
            </a:extLst>
          </p:cNvPr>
          <p:cNvSpPr>
            <a:spLocks noGrp="1"/>
          </p:cNvSpPr>
          <p:nvPr>
            <p:ph type="body" idx="1" hasCustomPrompt="1"/>
          </p:nvPr>
        </p:nvSpPr>
        <p:spPr>
          <a:xfrm>
            <a:off x="621792" y="2880360"/>
            <a:ext cx="6656832" cy="521208"/>
          </a:xfrm>
          <a:prstGeom prst="rect">
            <a:avLst/>
          </a:prstGeom>
        </p:spPr>
        <p:txBody>
          <a:bodyPr>
            <a:normAutofit/>
          </a:bodyPr>
          <a:lstStyle>
            <a:lvl1pPr marL="0" indent="0">
              <a:buNone/>
              <a:defRPr sz="2800">
                <a:solidFill>
                  <a:schemeClr val="bg2">
                    <a:lumMod val="90000"/>
                  </a:schemeClr>
                </a:solidFill>
                <a:latin typeface="Franklin Gothic Medium" panose="020B06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if any</a:t>
            </a:r>
          </a:p>
        </p:txBody>
      </p:sp>
      <p:sp>
        <p:nvSpPr>
          <p:cNvPr id="8" name="Rectangle 7">
            <a:extLst>
              <a:ext uri="{FF2B5EF4-FFF2-40B4-BE49-F238E27FC236}">
                <a16:creationId xmlns:a16="http://schemas.microsoft.com/office/drawing/2014/main" id="{DFBCFB29-9E18-4A3F-94D6-6AF82285917C}"/>
              </a:ext>
            </a:extLst>
          </p:cNvPr>
          <p:cNvSpPr/>
          <p:nvPr/>
        </p:nvSpPr>
        <p:spPr>
          <a:xfrm>
            <a:off x="619620" y="3429000"/>
            <a:ext cx="6413477" cy="120868"/>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14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ES title and content slides">
    <p:bg>
      <p:bgPr>
        <a:solidFill>
          <a:schemeClr val="bg1"/>
        </a:solidFill>
        <a:effectLst/>
      </p:bgPr>
    </p:bg>
    <p:spTree>
      <p:nvGrpSpPr>
        <p:cNvPr id="1" name=""/>
        <p:cNvGrpSpPr/>
        <p:nvPr/>
      </p:nvGrpSpPr>
      <p:grpSpPr>
        <a:xfrm>
          <a:off x="0" y="0"/>
          <a:ext cx="0" cy="0"/>
          <a:chOff x="0" y="0"/>
          <a:chExt cx="0" cy="0"/>
        </a:xfrm>
      </p:grpSpPr>
      <p:sp>
        <p:nvSpPr>
          <p:cNvPr id="10" name="Parallelogram 4">
            <a:extLst>
              <a:ext uri="{FF2B5EF4-FFF2-40B4-BE49-F238E27FC236}">
                <a16:creationId xmlns:a16="http://schemas.microsoft.com/office/drawing/2014/main" id="{9D43F345-92EA-4C04-AC0D-8ADA9553F1FF}"/>
              </a:ext>
            </a:extLst>
          </p:cNvPr>
          <p:cNvSpPr/>
          <p:nvPr userDrawn="1"/>
        </p:nvSpPr>
        <p:spPr>
          <a:xfrm>
            <a:off x="8487" y="6155532"/>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4">
            <a:extLst>
              <a:ext uri="{FF2B5EF4-FFF2-40B4-BE49-F238E27FC236}">
                <a16:creationId xmlns:a16="http://schemas.microsoft.com/office/drawing/2014/main" id="{61013BCE-5C27-4D06-9F61-87C99B90C422}"/>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4">
            <a:extLst>
              <a:ext uri="{FF2B5EF4-FFF2-40B4-BE49-F238E27FC236}">
                <a16:creationId xmlns:a16="http://schemas.microsoft.com/office/drawing/2014/main" id="{97133849-879E-47EB-B0F2-A24461BBD4C0}"/>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4">
            <a:extLst>
              <a:ext uri="{FF2B5EF4-FFF2-40B4-BE49-F238E27FC236}">
                <a16:creationId xmlns:a16="http://schemas.microsoft.com/office/drawing/2014/main" id="{2FBA3ABC-B54D-4DC3-AD32-3BCE518F49BD}"/>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64F14F-7556-45DA-9718-CC1DEAAB81FD}"/>
              </a:ext>
            </a:extLst>
          </p:cNvPr>
          <p:cNvSpPr>
            <a:spLocks noGrp="1"/>
          </p:cNvSpPr>
          <p:nvPr>
            <p:ph type="title"/>
          </p:nvPr>
        </p:nvSpPr>
        <p:spPr>
          <a:xfrm>
            <a:off x="838200" y="315119"/>
            <a:ext cx="10515600" cy="1325563"/>
          </a:xfrm>
        </p:spPr>
        <p:txBody>
          <a:bodyPr>
            <a:normAutofit/>
          </a:bodyPr>
          <a:lstStyle>
            <a:lvl1pPr>
              <a:defRPr sz="3800" b="1" i="0" baseline="0">
                <a:latin typeface="Franklin Gothic Book" panose="020B0503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04744E-17C2-4D29-88E6-3857DA7B451C}"/>
              </a:ext>
            </a:extLst>
          </p:cNvPr>
          <p:cNvSpPr>
            <a:spLocks noGrp="1"/>
          </p:cNvSpPr>
          <p:nvPr>
            <p:ph idx="1"/>
          </p:nvPr>
        </p:nvSpPr>
        <p:spPr>
          <a:xfrm>
            <a:off x="838200" y="1804194"/>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390BDE7-AE92-4CD6-8DE7-5D990A22DC02}"/>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CAA2FEB-1780-472B-8C03-8F6468BD3D1E}"/>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B096484-8299-46BA-BCF3-87803EA2B8E8}"/>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ACEA12F-85D1-44DA-AF3B-0558678E4C9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6" name="Slide Number Placeholder 5">
            <a:extLst>
              <a:ext uri="{FF2B5EF4-FFF2-40B4-BE49-F238E27FC236}">
                <a16:creationId xmlns:a16="http://schemas.microsoft.com/office/drawing/2014/main" id="{00B95160-9C70-46DE-B68B-BF37868AD41C}"/>
              </a:ext>
            </a:extLst>
          </p:cNvPr>
          <p:cNvSpPr>
            <a:spLocks noGrp="1"/>
          </p:cNvSpPr>
          <p:nvPr>
            <p:ph type="sldNum" sz="quarter" idx="12"/>
          </p:nvPr>
        </p:nvSpPr>
        <p:spPr>
          <a:xfrm>
            <a:off x="8672420" y="6304756"/>
            <a:ext cx="2245516" cy="365125"/>
          </a:xfrm>
          <a:prstGeom prst="rect">
            <a:avLst/>
          </a:prstGeom>
        </p:spPr>
        <p:txBody>
          <a:bodyPr/>
          <a:lstStyle/>
          <a:p>
            <a:fld id="{7983D312-A0FF-49F3-A38F-4434FFA34787}" type="slidenum">
              <a:rPr lang="en-US" smtClean="0"/>
              <a:pPr/>
              <a:t>‹#›</a:t>
            </a:fld>
            <a:endParaRPr lang="en-US" dirty="0"/>
          </a:p>
        </p:txBody>
      </p:sp>
      <p:pic>
        <p:nvPicPr>
          <p:cNvPr id="15" name="Picture 14" descr="Logo&#10;&#10;Description automatically generated">
            <a:extLst>
              <a:ext uri="{FF2B5EF4-FFF2-40B4-BE49-F238E27FC236}">
                <a16:creationId xmlns:a16="http://schemas.microsoft.com/office/drawing/2014/main" id="{5DDA617B-0C3D-470B-B65F-133520F41697}"/>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40996633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CES Survey blank slides">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1DE96A4A-0DAA-4184-9FB3-594A55D0AE7E}"/>
              </a:ext>
            </a:extLst>
          </p:cNvPr>
          <p:cNvSpPr/>
          <p:nvPr/>
        </p:nvSpPr>
        <p:spPr>
          <a:xfrm>
            <a:off x="0" y="6131717"/>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2CDB420-CF5A-41C6-BA1F-72BCBB474BB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8" name="Parallelogram 4">
            <a:extLst>
              <a:ext uri="{FF2B5EF4-FFF2-40B4-BE49-F238E27FC236}">
                <a16:creationId xmlns:a16="http://schemas.microsoft.com/office/drawing/2014/main" id="{0027D747-CE6D-4C50-98EB-F7F51C7A85F7}"/>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4">
            <a:extLst>
              <a:ext uri="{FF2B5EF4-FFF2-40B4-BE49-F238E27FC236}">
                <a16:creationId xmlns:a16="http://schemas.microsoft.com/office/drawing/2014/main" id="{67881177-33A2-42E5-99CF-EF4872B24634}"/>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4">
            <a:extLst>
              <a:ext uri="{FF2B5EF4-FFF2-40B4-BE49-F238E27FC236}">
                <a16:creationId xmlns:a16="http://schemas.microsoft.com/office/drawing/2014/main" id="{E8DF94CD-B642-4FD3-B539-4C76AFD49A26}"/>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C1FD280-20AE-4824-A0E7-59EC7F6FD64E}"/>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899542E-4F0F-4EBD-B7B0-8767DC89723A}"/>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B649D14-4B9C-4A36-B994-96A1E5661CAB}"/>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0ED940-AD33-4218-B5FA-0E9518CCB8BB}"/>
              </a:ext>
            </a:extLst>
          </p:cNvPr>
          <p:cNvSpPr>
            <a:spLocks noGrp="1"/>
          </p:cNvSpPr>
          <p:nvPr>
            <p:ph type="title"/>
          </p:nvPr>
        </p:nvSpPr>
        <p:spPr/>
        <p:txBody>
          <a:bodyPr>
            <a:normAutofit/>
          </a:bodyPr>
          <a:lstStyle>
            <a:lvl1pPr>
              <a:defRPr sz="3600" b="1" i="0" baseline="0">
                <a:latin typeface="Franklin Gothic Book" panose="020B0503020102020204" pitchFamily="34" charset="0"/>
              </a:defRPr>
            </a:lvl1pPr>
          </a:lstStyle>
          <a:p>
            <a:r>
              <a:rPr lang="en-US"/>
              <a:t>Click to edit Master title style</a:t>
            </a:r>
            <a:endParaRPr lang="en-US" dirty="0"/>
          </a:p>
        </p:txBody>
      </p:sp>
      <p:sp>
        <p:nvSpPr>
          <p:cNvPr id="19" name="Slide Number Placeholder 18">
            <a:extLst>
              <a:ext uri="{FF2B5EF4-FFF2-40B4-BE49-F238E27FC236}">
                <a16:creationId xmlns:a16="http://schemas.microsoft.com/office/drawing/2014/main" id="{AFED2DAF-0512-4D67-BFCD-306FB9F5AF83}"/>
              </a:ext>
            </a:extLst>
          </p:cNvPr>
          <p:cNvSpPr>
            <a:spLocks noGrp="1"/>
          </p:cNvSpPr>
          <p:nvPr>
            <p:ph type="sldNum" sz="quarter" idx="12"/>
          </p:nvPr>
        </p:nvSpPr>
        <p:spPr>
          <a:xfrm>
            <a:off x="8610600" y="6313488"/>
            <a:ext cx="2190750" cy="365125"/>
          </a:xfrm>
          <a:prstGeom prst="rect">
            <a:avLst/>
          </a:prstGeom>
        </p:spPr>
        <p:txBody>
          <a:bodyPr/>
          <a:lstStyle/>
          <a:p>
            <a:fld id="{CC283BEE-5593-45AB-9074-86893EEA9A2A}" type="slidenum">
              <a:rPr lang="en-US" smtClean="0"/>
              <a:pPr/>
              <a:t>‹#›</a:t>
            </a:fld>
            <a:endParaRPr lang="en-US" dirty="0"/>
          </a:p>
        </p:txBody>
      </p:sp>
      <p:pic>
        <p:nvPicPr>
          <p:cNvPr id="14" name="Picture 13" descr="Logo&#10;&#10;Description automatically generated">
            <a:extLst>
              <a:ext uri="{FF2B5EF4-FFF2-40B4-BE49-F238E27FC236}">
                <a16:creationId xmlns:a16="http://schemas.microsoft.com/office/drawing/2014/main" id="{9490F9E8-D719-482E-A6D8-AD77B6C0805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63826299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Parallelogram 4">
            <a:extLst>
              <a:ext uri="{FF2B5EF4-FFF2-40B4-BE49-F238E27FC236}">
                <a16:creationId xmlns:a16="http://schemas.microsoft.com/office/drawing/2014/main" id="{6E0BC323-B4A9-4F41-AE83-217A4452AFA3}"/>
              </a:ext>
            </a:extLst>
          </p:cNvPr>
          <p:cNvSpPr/>
          <p:nvPr/>
        </p:nvSpPr>
        <p:spPr>
          <a:xfrm>
            <a:off x="-1" y="6116639"/>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0FE22F4-8011-4712-9ECC-0470E31C067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13" name="Parallelogram 4">
            <a:extLst>
              <a:ext uri="{FF2B5EF4-FFF2-40B4-BE49-F238E27FC236}">
                <a16:creationId xmlns:a16="http://schemas.microsoft.com/office/drawing/2014/main" id="{412CE147-15F5-460C-8C84-FF9C7C2920E8}"/>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4">
            <a:extLst>
              <a:ext uri="{FF2B5EF4-FFF2-40B4-BE49-F238E27FC236}">
                <a16:creationId xmlns:a16="http://schemas.microsoft.com/office/drawing/2014/main" id="{9F308F53-9EE1-4E15-A2E9-AFF006F880ED}"/>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4">
            <a:extLst>
              <a:ext uri="{FF2B5EF4-FFF2-40B4-BE49-F238E27FC236}">
                <a16:creationId xmlns:a16="http://schemas.microsoft.com/office/drawing/2014/main" id="{EF855D60-3468-49B8-9C4E-61D944C1DEA5}"/>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5B70E-06A9-4328-8B3D-A0F8ADD0EAB8}"/>
              </a:ext>
            </a:extLst>
          </p:cNvPr>
          <p:cNvSpPr>
            <a:spLocks noGrp="1"/>
          </p:cNvSpPr>
          <p:nvPr>
            <p:ph type="title"/>
          </p:nvPr>
        </p:nvSpPr>
        <p:spPr/>
        <p:txBody>
          <a:bodyPr>
            <a:normAutofit/>
          </a:bodyPr>
          <a:lstStyle>
            <a:lvl1pPr>
              <a:defRPr sz="3600" b="1" i="0" baseline="0">
                <a:latin typeface="Franklin Gothic Book" panose="020B0503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769DF95-7A37-4CD3-BAA4-5B6AA1419A6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5B3AEC-5590-44CA-91DE-3C4F407F59F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E11FC9F-905B-4BE6-909F-F446A311889B}"/>
              </a:ext>
            </a:extLst>
          </p:cNvPr>
          <p:cNvSpPr>
            <a:spLocks noGrp="1"/>
          </p:cNvSpPr>
          <p:nvPr>
            <p:ph type="sldNum" sz="quarter" idx="12"/>
          </p:nvPr>
        </p:nvSpPr>
        <p:spPr>
          <a:xfrm>
            <a:off x="8174736" y="6356350"/>
            <a:ext cx="2743200" cy="365125"/>
          </a:xfrm>
          <a:prstGeom prst="rect">
            <a:avLst/>
          </a:prstGeom>
        </p:spPr>
        <p:txBody>
          <a:bodyPr/>
          <a:lstStyle/>
          <a:p>
            <a:fld id="{CC283BEE-5593-45AB-9074-86893EEA9A2A}" type="slidenum">
              <a:rPr lang="en-US" smtClean="0"/>
              <a:t>‹#›</a:t>
            </a:fld>
            <a:endParaRPr lang="en-US" dirty="0"/>
          </a:p>
        </p:txBody>
      </p:sp>
      <p:sp>
        <p:nvSpPr>
          <p:cNvPr id="8" name="Rectangle 7">
            <a:extLst>
              <a:ext uri="{FF2B5EF4-FFF2-40B4-BE49-F238E27FC236}">
                <a16:creationId xmlns:a16="http://schemas.microsoft.com/office/drawing/2014/main" id="{A29B718E-8F75-4526-BA77-AF72542F2E36}"/>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2097AE-F4FC-41CF-B93E-4F86C6013ACD}"/>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C935934-B8B3-4686-80ED-4E65742780D9}"/>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Logo&#10;&#10;Description automatically generated">
            <a:extLst>
              <a:ext uri="{FF2B5EF4-FFF2-40B4-BE49-F238E27FC236}">
                <a16:creationId xmlns:a16="http://schemas.microsoft.com/office/drawing/2014/main" id="{203A6723-EDD4-440E-BE49-C6F2950B6CDD}"/>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196012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714E3EE7-B2D8-4C82-8B6B-C105D5BBC7A2}"/>
              </a:ext>
            </a:extLst>
          </p:cNvPr>
          <p:cNvSpPr/>
          <p:nvPr/>
        </p:nvSpPr>
        <p:spPr>
          <a:xfrm>
            <a:off x="-1" y="6145214"/>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BB57FB8-8B79-44D5-A38E-4F67BD3C7FC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7" name="Parallelogram 4">
            <a:extLst>
              <a:ext uri="{FF2B5EF4-FFF2-40B4-BE49-F238E27FC236}">
                <a16:creationId xmlns:a16="http://schemas.microsoft.com/office/drawing/2014/main" id="{44E8CC26-9FB2-4B9E-89F7-D8107908D2D3}"/>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4">
            <a:extLst>
              <a:ext uri="{FF2B5EF4-FFF2-40B4-BE49-F238E27FC236}">
                <a16:creationId xmlns:a16="http://schemas.microsoft.com/office/drawing/2014/main" id="{4B745868-BBC0-47EB-A1EC-34637C0AE176}"/>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4">
            <a:extLst>
              <a:ext uri="{FF2B5EF4-FFF2-40B4-BE49-F238E27FC236}">
                <a16:creationId xmlns:a16="http://schemas.microsoft.com/office/drawing/2014/main" id="{0B5AF528-FBE9-4A90-A2F8-9E30DF91FA51}"/>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4E0456-6DD9-4041-847D-8E0E8EB40347}"/>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3518EA3-76E5-4EE6-8764-9EC542BF01B1}"/>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8FF6A8-52B5-493E-A2BF-B4EA87EF3889}"/>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598FD5B1-AFE1-47DE-8F57-068D4B9B72E5}"/>
              </a:ext>
            </a:extLst>
          </p:cNvPr>
          <p:cNvSpPr>
            <a:spLocks noGrp="1"/>
          </p:cNvSpPr>
          <p:nvPr>
            <p:ph type="sldNum" sz="quarter" idx="12"/>
          </p:nvPr>
        </p:nvSpPr>
        <p:spPr>
          <a:xfrm>
            <a:off x="8174736" y="6356350"/>
            <a:ext cx="2743200" cy="365125"/>
          </a:xfrm>
          <a:prstGeom prst="rect">
            <a:avLst/>
          </a:prstGeom>
        </p:spPr>
        <p:txBody>
          <a:bodyPr/>
          <a:lstStyle>
            <a:lvl1pPr>
              <a:defRPr baseline="0"/>
            </a:lvl1pPr>
          </a:lstStyle>
          <a:p>
            <a:fld id="{CC283BEE-5593-45AB-9074-86893EEA9A2A}" type="slidenum">
              <a:rPr lang="en-US" smtClean="0"/>
              <a:pPr/>
              <a:t>‹#›</a:t>
            </a:fld>
            <a:endParaRPr lang="en-US" dirty="0"/>
          </a:p>
        </p:txBody>
      </p:sp>
      <p:pic>
        <p:nvPicPr>
          <p:cNvPr id="13" name="Picture 12" descr="Logo&#10;&#10;Description automatically generated">
            <a:extLst>
              <a:ext uri="{FF2B5EF4-FFF2-40B4-BE49-F238E27FC236}">
                <a16:creationId xmlns:a16="http://schemas.microsoft.com/office/drawing/2014/main" id="{2998BE1C-088E-439C-A993-E01784F8EDE3}"/>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27563636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Parallelogram 4">
            <a:extLst>
              <a:ext uri="{FF2B5EF4-FFF2-40B4-BE49-F238E27FC236}">
                <a16:creationId xmlns:a16="http://schemas.microsoft.com/office/drawing/2014/main" id="{FE36DB0F-4588-4B1B-8620-5033E7DCD5F3}"/>
              </a:ext>
            </a:extLst>
          </p:cNvPr>
          <p:cNvSpPr/>
          <p:nvPr userDrawn="1"/>
        </p:nvSpPr>
        <p:spPr>
          <a:xfrm>
            <a:off x="-1" y="6116639"/>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1003D29-306B-46A8-9A46-C66A67D608F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10" name="Parallelogram 4">
            <a:extLst>
              <a:ext uri="{FF2B5EF4-FFF2-40B4-BE49-F238E27FC236}">
                <a16:creationId xmlns:a16="http://schemas.microsoft.com/office/drawing/2014/main" id="{9D34F763-4792-40E6-8BF8-795FA5B1230C}"/>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4">
            <a:extLst>
              <a:ext uri="{FF2B5EF4-FFF2-40B4-BE49-F238E27FC236}">
                <a16:creationId xmlns:a16="http://schemas.microsoft.com/office/drawing/2014/main" id="{D5751C8D-2362-42BA-8CC9-FB849CFF0364}"/>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4">
            <a:extLst>
              <a:ext uri="{FF2B5EF4-FFF2-40B4-BE49-F238E27FC236}">
                <a16:creationId xmlns:a16="http://schemas.microsoft.com/office/drawing/2014/main" id="{257B42CE-250D-47CF-BA94-B33F03F768F6}"/>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36A464B-CC05-4C38-B4B4-732AC9816F49}"/>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17417F5-9FAE-49E3-9771-2E152F07551F}"/>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9F39B3-03F0-406E-9896-C92FDA5FB581}"/>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A39BB8-9CBD-47B1-9D99-49CE9980C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77CA-CF4B-4D92-BBA9-906B6F14A5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E6223C-5282-45B6-AB91-5EE5C261F2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A1CDC3C-C15F-4A73-9D89-0E656F189963}"/>
              </a:ext>
            </a:extLst>
          </p:cNvPr>
          <p:cNvSpPr>
            <a:spLocks noGrp="1"/>
          </p:cNvSpPr>
          <p:nvPr>
            <p:ph type="sldNum" sz="quarter" idx="12"/>
          </p:nvPr>
        </p:nvSpPr>
        <p:spPr>
          <a:xfrm>
            <a:off x="8174736" y="6356350"/>
            <a:ext cx="2743200" cy="365125"/>
          </a:xfrm>
          <a:prstGeom prst="rect">
            <a:avLst/>
          </a:prstGeom>
        </p:spPr>
        <p:txBody>
          <a:bodyPr/>
          <a:lstStyle/>
          <a:p>
            <a:fld id="{CC283BEE-5593-45AB-9074-86893EEA9A2A}" type="slidenum">
              <a:rPr lang="en-US" smtClean="0"/>
              <a:t>‹#›</a:t>
            </a:fld>
            <a:endParaRPr lang="en-US" dirty="0"/>
          </a:p>
        </p:txBody>
      </p:sp>
      <p:pic>
        <p:nvPicPr>
          <p:cNvPr id="16" name="Picture 15" descr="Logo&#10;&#10;Description automatically generated">
            <a:extLst>
              <a:ext uri="{FF2B5EF4-FFF2-40B4-BE49-F238E27FC236}">
                <a16:creationId xmlns:a16="http://schemas.microsoft.com/office/drawing/2014/main" id="{030EBE0E-2FD1-4DD6-855A-AFC5B12C8507}"/>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34278728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Parallelogram 4">
            <a:extLst>
              <a:ext uri="{FF2B5EF4-FFF2-40B4-BE49-F238E27FC236}">
                <a16:creationId xmlns:a16="http://schemas.microsoft.com/office/drawing/2014/main" id="{7C5BDF59-223F-451A-A3F2-B5737D9E8831}"/>
              </a:ext>
            </a:extLst>
          </p:cNvPr>
          <p:cNvSpPr/>
          <p:nvPr/>
        </p:nvSpPr>
        <p:spPr>
          <a:xfrm>
            <a:off x="-1" y="6116639"/>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7BA6429-ABF4-4CF5-9A8E-5880A1995AD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10" name="Parallelogram 4">
            <a:extLst>
              <a:ext uri="{FF2B5EF4-FFF2-40B4-BE49-F238E27FC236}">
                <a16:creationId xmlns:a16="http://schemas.microsoft.com/office/drawing/2014/main" id="{8EBB4EE6-E215-4E96-AAC0-C8930113497D}"/>
              </a:ext>
            </a:extLst>
          </p:cNvPr>
          <p:cNvSpPr/>
          <p:nvPr/>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4">
            <a:extLst>
              <a:ext uri="{FF2B5EF4-FFF2-40B4-BE49-F238E27FC236}">
                <a16:creationId xmlns:a16="http://schemas.microsoft.com/office/drawing/2014/main" id="{EC264C02-BFB0-4F9D-A62C-190E1179E7BA}"/>
              </a:ext>
            </a:extLst>
          </p:cNvPr>
          <p:cNvSpPr/>
          <p:nvPr/>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4">
            <a:extLst>
              <a:ext uri="{FF2B5EF4-FFF2-40B4-BE49-F238E27FC236}">
                <a16:creationId xmlns:a16="http://schemas.microsoft.com/office/drawing/2014/main" id="{6D3A1378-7FD2-4F1F-869F-370DFA2E7507}"/>
              </a:ext>
            </a:extLst>
          </p:cNvPr>
          <p:cNvSpPr/>
          <p:nvPr/>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5EB0975-E3B5-41BD-879D-CEBFF268E063}"/>
              </a:ext>
            </a:extLst>
          </p:cNvPr>
          <p:cNvSpPr/>
          <p:nvPr/>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C89A00A-9480-4854-B6A0-066365948193}"/>
              </a:ext>
            </a:extLst>
          </p:cNvPr>
          <p:cNvSpPr/>
          <p:nvPr/>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AB56C40-FDF6-4B45-A4A7-F25D1BD18495}"/>
              </a:ext>
            </a:extLst>
          </p:cNvPr>
          <p:cNvSpPr/>
          <p:nvPr/>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394089-6AD2-4C79-A624-BAD175E5D3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00FE20-1225-4B9B-A526-54DBF698DA8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6BAC749-AFD9-4BCC-B41E-C7F41D83B0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FFE83DE-30A9-47FA-B808-4604DFEF6D80}"/>
              </a:ext>
            </a:extLst>
          </p:cNvPr>
          <p:cNvSpPr>
            <a:spLocks noGrp="1"/>
          </p:cNvSpPr>
          <p:nvPr>
            <p:ph type="sldNum" sz="quarter" idx="12"/>
          </p:nvPr>
        </p:nvSpPr>
        <p:spPr>
          <a:xfrm>
            <a:off x="8174736" y="6356350"/>
            <a:ext cx="2743200" cy="365125"/>
          </a:xfrm>
          <a:prstGeom prst="rect">
            <a:avLst/>
          </a:prstGeom>
        </p:spPr>
        <p:txBody>
          <a:bodyPr/>
          <a:lstStyle/>
          <a:p>
            <a:fld id="{CC283BEE-5593-45AB-9074-86893EEA9A2A}" type="slidenum">
              <a:rPr lang="en-US" smtClean="0"/>
              <a:t>‹#›</a:t>
            </a:fld>
            <a:endParaRPr lang="en-US" dirty="0"/>
          </a:p>
        </p:txBody>
      </p:sp>
      <p:pic>
        <p:nvPicPr>
          <p:cNvPr id="16" name="Picture 15" descr="Logo&#10;&#10;Description automatically generated">
            <a:extLst>
              <a:ext uri="{FF2B5EF4-FFF2-40B4-BE49-F238E27FC236}">
                <a16:creationId xmlns:a16="http://schemas.microsoft.com/office/drawing/2014/main" id="{B166F1C3-3E16-4D9B-AEC4-820192B90B7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193583532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C6D3-7701-4249-BDC9-371C738E2F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3E13DB-C519-4067-A4C9-74989807E68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56CB5-B865-45B1-AE8A-9925B488B08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C9A4B4C-DCF1-4583-A7E8-EDD080BDD5AE}"/>
              </a:ext>
            </a:extLst>
          </p:cNvPr>
          <p:cNvSpPr>
            <a:spLocks noGrp="1"/>
          </p:cNvSpPr>
          <p:nvPr>
            <p:ph type="ftr" sz="quarter" idx="11"/>
          </p:nvPr>
        </p:nvSpPr>
        <p:spPr>
          <a:xfrm>
            <a:off x="4038600" y="6356350"/>
            <a:ext cx="4114800" cy="365125"/>
          </a:xfrm>
          <a:prstGeom prst="rect">
            <a:avLst/>
          </a:prstGeom>
        </p:spPr>
        <p:txBody>
          <a:bodyPr/>
          <a:lstStyle/>
          <a:p>
            <a:r>
              <a:rPr lang="en-US" dirty="0"/>
              <a:t>Source: Current Employment Statistics Survey, Bureau of Labor Statistics, Seasonally adjusted data</a:t>
            </a:r>
          </a:p>
        </p:txBody>
      </p:sp>
      <p:sp>
        <p:nvSpPr>
          <p:cNvPr id="6" name="Slide Number Placeholder 5">
            <a:extLst>
              <a:ext uri="{FF2B5EF4-FFF2-40B4-BE49-F238E27FC236}">
                <a16:creationId xmlns:a16="http://schemas.microsoft.com/office/drawing/2014/main" id="{6B1D5497-6661-4676-A5FC-83820B3252FF}"/>
              </a:ext>
            </a:extLst>
          </p:cNvPr>
          <p:cNvSpPr>
            <a:spLocks noGrp="1"/>
          </p:cNvSpPr>
          <p:nvPr>
            <p:ph type="sldNum" sz="quarter" idx="12"/>
          </p:nvPr>
        </p:nvSpPr>
        <p:spPr>
          <a:xfrm>
            <a:off x="8610600" y="6356350"/>
            <a:ext cx="2743200" cy="365125"/>
          </a:xfrm>
          <a:prstGeom prst="rect">
            <a:avLst/>
          </a:prstGeom>
        </p:spPr>
        <p:txBody>
          <a:bodyPr/>
          <a:lstStyle/>
          <a:p>
            <a:fld id="{7983D312-A0FF-49F3-A38F-4434FFA34787}" type="slidenum">
              <a:rPr lang="en-US" smtClean="0"/>
              <a:pPr/>
              <a:t>‹#›</a:t>
            </a:fld>
            <a:endParaRPr lang="en-US" dirty="0"/>
          </a:p>
        </p:txBody>
      </p:sp>
      <p:sp>
        <p:nvSpPr>
          <p:cNvPr id="7" name="Parallelogram 4">
            <a:extLst>
              <a:ext uri="{FF2B5EF4-FFF2-40B4-BE49-F238E27FC236}">
                <a16:creationId xmlns:a16="http://schemas.microsoft.com/office/drawing/2014/main" id="{EDE5C1F4-A0B7-46EA-BBCD-AC84FCEB4F63}"/>
              </a:ext>
            </a:extLst>
          </p:cNvPr>
          <p:cNvSpPr/>
          <p:nvPr userDrawn="1"/>
        </p:nvSpPr>
        <p:spPr>
          <a:xfrm>
            <a:off x="-1" y="6116639"/>
            <a:ext cx="11125643" cy="741362"/>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4017" h="365126">
                <a:moveTo>
                  <a:pt x="0" y="365126"/>
                </a:moveTo>
                <a:lnTo>
                  <a:pt x="0" y="0"/>
                </a:lnTo>
                <a:lnTo>
                  <a:pt x="11374017" y="0"/>
                </a:lnTo>
                <a:lnTo>
                  <a:pt x="11019454" y="365126"/>
                </a:lnTo>
                <a:lnTo>
                  <a:pt x="0" y="36512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A720709-836C-4C03-A6ED-9F03B1A5F4E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240028" y="6259126"/>
            <a:ext cx="1137248" cy="457200"/>
          </a:xfrm>
          <a:prstGeom prst="rect">
            <a:avLst/>
          </a:prstGeom>
        </p:spPr>
      </p:pic>
      <p:sp>
        <p:nvSpPr>
          <p:cNvPr id="9" name="Parallelogram 4">
            <a:extLst>
              <a:ext uri="{FF2B5EF4-FFF2-40B4-BE49-F238E27FC236}">
                <a16:creationId xmlns:a16="http://schemas.microsoft.com/office/drawing/2014/main" id="{44BEDC3E-1A75-4C6D-BAF6-793BF55FA03C}"/>
              </a:ext>
            </a:extLst>
          </p:cNvPr>
          <p:cNvSpPr/>
          <p:nvPr userDrawn="1"/>
        </p:nvSpPr>
        <p:spPr>
          <a:xfrm rot="1469824">
            <a:off x="11065732" y="6048075"/>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4">
            <a:extLst>
              <a:ext uri="{FF2B5EF4-FFF2-40B4-BE49-F238E27FC236}">
                <a16:creationId xmlns:a16="http://schemas.microsoft.com/office/drawing/2014/main" id="{2488C8A6-0858-4219-8855-05E5BB7629C6}"/>
              </a:ext>
            </a:extLst>
          </p:cNvPr>
          <p:cNvSpPr/>
          <p:nvPr userDrawn="1"/>
        </p:nvSpPr>
        <p:spPr>
          <a:xfrm rot="1469824">
            <a:off x="11309540" y="6048076"/>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4">
            <a:extLst>
              <a:ext uri="{FF2B5EF4-FFF2-40B4-BE49-F238E27FC236}">
                <a16:creationId xmlns:a16="http://schemas.microsoft.com/office/drawing/2014/main" id="{63010C86-34AD-42D4-88FA-04F7095F31DD}"/>
              </a:ext>
            </a:extLst>
          </p:cNvPr>
          <p:cNvSpPr/>
          <p:nvPr userDrawn="1"/>
        </p:nvSpPr>
        <p:spPr>
          <a:xfrm rot="1469824">
            <a:off x="11542992" y="6052838"/>
            <a:ext cx="149333" cy="878488"/>
          </a:xfrm>
          <a:custGeom>
            <a:avLst/>
            <a:gdLst>
              <a:gd name="connsiteX0" fmla="*/ 0 w 11019454"/>
              <a:gd name="connsiteY0" fmla="*/ 365126 h 365126"/>
              <a:gd name="connsiteX1" fmla="*/ 0 w 11019454"/>
              <a:gd name="connsiteY1" fmla="*/ 0 h 365126"/>
              <a:gd name="connsiteX2" fmla="*/ 11019454 w 11019454"/>
              <a:gd name="connsiteY2" fmla="*/ 0 h 365126"/>
              <a:gd name="connsiteX3" fmla="*/ 11019454 w 11019454"/>
              <a:gd name="connsiteY3" fmla="*/ 365126 h 365126"/>
              <a:gd name="connsiteX4" fmla="*/ 0 w 11019454"/>
              <a:gd name="connsiteY4" fmla="*/ 365126 h 365126"/>
              <a:gd name="connsiteX0" fmla="*/ 0 w 11374017"/>
              <a:gd name="connsiteY0" fmla="*/ 365126 h 365126"/>
              <a:gd name="connsiteX1" fmla="*/ 0 w 11374017"/>
              <a:gd name="connsiteY1" fmla="*/ 0 h 365126"/>
              <a:gd name="connsiteX2" fmla="*/ 11374017 w 11374017"/>
              <a:gd name="connsiteY2" fmla="*/ 0 h 365126"/>
              <a:gd name="connsiteX3" fmla="*/ 11019454 w 11374017"/>
              <a:gd name="connsiteY3" fmla="*/ 365126 h 365126"/>
              <a:gd name="connsiteX4" fmla="*/ 0 w 11374017"/>
              <a:gd name="connsiteY4" fmla="*/ 365126 h 365126"/>
              <a:gd name="connsiteX0" fmla="*/ 0 w 11019464"/>
              <a:gd name="connsiteY0" fmla="*/ 392296 h 392296"/>
              <a:gd name="connsiteX1" fmla="*/ 0 w 11019464"/>
              <a:gd name="connsiteY1" fmla="*/ 27170 h 392296"/>
              <a:gd name="connsiteX2" fmla="*/ 10621357 w 11019464"/>
              <a:gd name="connsiteY2" fmla="*/ 0 h 392296"/>
              <a:gd name="connsiteX3" fmla="*/ 11019454 w 11019464"/>
              <a:gd name="connsiteY3" fmla="*/ 392296 h 392296"/>
              <a:gd name="connsiteX4" fmla="*/ 0 w 11019464"/>
              <a:gd name="connsiteY4" fmla="*/ 392296 h 392296"/>
              <a:gd name="connsiteX0" fmla="*/ 0 w 10980200"/>
              <a:gd name="connsiteY0" fmla="*/ 392296 h 392296"/>
              <a:gd name="connsiteX1" fmla="*/ 0 w 10980200"/>
              <a:gd name="connsiteY1" fmla="*/ 27170 h 392296"/>
              <a:gd name="connsiteX2" fmla="*/ 10621357 w 10980200"/>
              <a:gd name="connsiteY2" fmla="*/ 0 h 392296"/>
              <a:gd name="connsiteX3" fmla="*/ 10980188 w 10980200"/>
              <a:gd name="connsiteY3" fmla="*/ 364767 h 392296"/>
              <a:gd name="connsiteX4" fmla="*/ 0 w 10980200"/>
              <a:gd name="connsiteY4" fmla="*/ 392296 h 39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200" h="392296">
                <a:moveTo>
                  <a:pt x="0" y="392296"/>
                </a:moveTo>
                <a:lnTo>
                  <a:pt x="0" y="27170"/>
                </a:lnTo>
                <a:lnTo>
                  <a:pt x="10621357" y="0"/>
                </a:lnTo>
                <a:lnTo>
                  <a:pt x="10980188" y="364767"/>
                </a:lnTo>
                <a:lnTo>
                  <a:pt x="0" y="392296"/>
                </a:lnTo>
                <a:close/>
              </a:path>
            </a:pathLst>
          </a:cu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AF4BB57-3967-473F-9ADD-6BE1B21B46F1}"/>
              </a:ext>
            </a:extLst>
          </p:cNvPr>
          <p:cNvSpPr/>
          <p:nvPr userDrawn="1"/>
        </p:nvSpPr>
        <p:spPr>
          <a:xfrm>
            <a:off x="914401" y="0"/>
            <a:ext cx="1371600" cy="360472"/>
          </a:xfrm>
          <a:prstGeom prst="rect">
            <a:avLst/>
          </a:prstGeom>
          <a:solidFill>
            <a:srgbClr val="AF2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6AF49D4-DBBD-4280-9EF4-175933880A05}"/>
              </a:ext>
            </a:extLst>
          </p:cNvPr>
          <p:cNvSpPr/>
          <p:nvPr userDrawn="1"/>
        </p:nvSpPr>
        <p:spPr>
          <a:xfrm>
            <a:off x="2286001" y="1"/>
            <a:ext cx="9905999" cy="360472"/>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3C5B859-8DFC-4EEE-82D2-0B73BD68424D}"/>
              </a:ext>
            </a:extLst>
          </p:cNvPr>
          <p:cNvSpPr/>
          <p:nvPr userDrawn="1"/>
        </p:nvSpPr>
        <p:spPr>
          <a:xfrm>
            <a:off x="0" y="0"/>
            <a:ext cx="914400" cy="360474"/>
          </a:xfrm>
          <a:prstGeom prst="rect">
            <a:avLst/>
          </a:prstGeom>
          <a:solidFill>
            <a:srgbClr val="2B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E273537E-3A50-401F-A586-978BF317403F}"/>
              </a:ext>
            </a:extLst>
          </p:cNvPr>
          <p:cNvSpPr txBox="1">
            <a:spLocks/>
          </p:cNvSpPr>
          <p:nvPr userDrawn="1"/>
        </p:nvSpPr>
        <p:spPr>
          <a:xfrm>
            <a:off x="839788" y="457200"/>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
        <p:nvSpPr>
          <p:cNvPr id="16" name="Picture Placeholder 2">
            <a:extLst>
              <a:ext uri="{FF2B5EF4-FFF2-40B4-BE49-F238E27FC236}">
                <a16:creationId xmlns:a16="http://schemas.microsoft.com/office/drawing/2014/main" id="{B7B80E37-BCE2-4B57-8334-0E20590C2E45}"/>
              </a:ext>
            </a:extLst>
          </p:cNvPr>
          <p:cNvSpPr>
            <a:spLocks noGrp="1"/>
          </p:cNvSpPr>
          <p:nvPr>
            <p:ph type="pic" idx="13"/>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Text Placeholder 3">
            <a:extLst>
              <a:ext uri="{FF2B5EF4-FFF2-40B4-BE49-F238E27FC236}">
                <a16:creationId xmlns:a16="http://schemas.microsoft.com/office/drawing/2014/main" id="{4F112FEA-44E1-4ED3-89A1-E390948FAB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Slide Number Placeholder 6">
            <a:extLst>
              <a:ext uri="{FF2B5EF4-FFF2-40B4-BE49-F238E27FC236}">
                <a16:creationId xmlns:a16="http://schemas.microsoft.com/office/drawing/2014/main" id="{9C25981B-879D-483C-9D49-FFC54AC29006}"/>
              </a:ext>
            </a:extLst>
          </p:cNvPr>
          <p:cNvSpPr txBox="1">
            <a:spLocks/>
          </p:cNvSpPr>
          <p:nvPr userDrawn="1"/>
        </p:nvSpPr>
        <p:spPr>
          <a:xfrm>
            <a:off x="8174736"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283BEE-5593-45AB-9074-86893EEA9A2A}" type="slidenum">
              <a:rPr lang="en-US" smtClean="0"/>
              <a:pPr/>
              <a:t>‹#›</a:t>
            </a:fld>
            <a:endParaRPr lang="en-US" dirty="0"/>
          </a:p>
        </p:txBody>
      </p:sp>
      <p:pic>
        <p:nvPicPr>
          <p:cNvPr id="20" name="Picture 19" descr="Logo&#10;&#10;Description automatically generated">
            <a:extLst>
              <a:ext uri="{FF2B5EF4-FFF2-40B4-BE49-F238E27FC236}">
                <a16:creationId xmlns:a16="http://schemas.microsoft.com/office/drawing/2014/main" id="{DE631360-B154-421B-993F-7408E88CF935}"/>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1706707" y="6163796"/>
            <a:ext cx="1483533" cy="667590"/>
          </a:xfrm>
          <a:prstGeom prst="rect">
            <a:avLst/>
          </a:prstGeom>
        </p:spPr>
      </p:pic>
    </p:spTree>
    <p:extLst>
      <p:ext uri="{BB962C8B-B14F-4D97-AF65-F5344CB8AC3E}">
        <p14:creationId xmlns:p14="http://schemas.microsoft.com/office/powerpoint/2010/main" val="347104316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AA293-4D2C-430B-98B3-F4EC2E506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713238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pjohn.org/research-highlights/we-need-flexibility-address-joblessness-both-neighborhood-and-metro-levels"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research.upjohn.org/up_workingpapers/339/" TargetMode="Externa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E658BB-80D3-428E-8B59-F73BCBDFA5C2}"/>
              </a:ext>
            </a:extLst>
          </p:cNvPr>
          <p:cNvSpPr/>
          <p:nvPr/>
        </p:nvSpPr>
        <p:spPr>
          <a:xfrm>
            <a:off x="2535732" y="5769049"/>
            <a:ext cx="6769634" cy="770063"/>
          </a:xfrm>
          <a:prstGeom prst="rect">
            <a:avLst/>
          </a:prstGeom>
          <a:solidFill>
            <a:srgbClr val="00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p:cNvSpPr>
            <a:spLocks noGrp="1"/>
          </p:cNvSpPr>
          <p:nvPr>
            <p:ph type="subTitle" idx="4294967295"/>
          </p:nvPr>
        </p:nvSpPr>
        <p:spPr>
          <a:xfrm>
            <a:off x="1605776" y="3554413"/>
            <a:ext cx="7203687" cy="1809750"/>
          </a:xfrm>
          <a:prstGeom prst="rect">
            <a:avLst/>
          </a:prstGeom>
        </p:spPr>
        <p:txBody>
          <a:bodyPr>
            <a:normAutofit fontScale="55000" lnSpcReduction="20000"/>
          </a:bodyPr>
          <a:lstStyle/>
          <a:p>
            <a:pPr marL="0" indent="0">
              <a:buNone/>
            </a:pPr>
            <a:r>
              <a:rPr lang="en-US" sz="3500" dirty="0">
                <a:solidFill>
                  <a:schemeClr val="bg1"/>
                </a:solidFill>
                <a:latin typeface="Century Gothic" panose="020B0502020202020204" pitchFamily="34" charset="0"/>
                <a:cs typeface="Arial" panose="020B0604020202020204" pitchFamily="34" charset="0"/>
              </a:rPr>
              <a:t>Tim Bartik </a:t>
            </a:r>
          </a:p>
          <a:p>
            <a:pPr marL="0" indent="0">
              <a:buNone/>
            </a:pPr>
            <a:r>
              <a:rPr lang="en-US" sz="3500" dirty="0">
                <a:solidFill>
                  <a:schemeClr val="bg1"/>
                </a:solidFill>
                <a:latin typeface="Century Gothic" panose="020B0502020202020204" pitchFamily="34" charset="0"/>
                <a:cs typeface="Arial" panose="020B0604020202020204" pitchFamily="34" charset="0"/>
              </a:rPr>
              <a:t>W.E. Upjohn Institute for Employment Research</a:t>
            </a:r>
          </a:p>
          <a:p>
            <a:endParaRPr lang="en-US" sz="2800" dirty="0">
              <a:solidFill>
                <a:schemeClr val="bg1"/>
              </a:solidFill>
              <a:latin typeface="Century Gothic" panose="020B0502020202020204" pitchFamily="34" charset="0"/>
              <a:cs typeface="Arial" panose="020B0604020202020204" pitchFamily="34" charset="0"/>
            </a:endParaRPr>
          </a:p>
          <a:p>
            <a:pPr marL="0" indent="0">
              <a:buNone/>
            </a:pPr>
            <a:r>
              <a:rPr lang="en-US" sz="2800" dirty="0">
                <a:solidFill>
                  <a:schemeClr val="bg1"/>
                </a:solidFill>
                <a:latin typeface="Century Gothic" panose="020B0502020202020204" pitchFamily="34" charset="0"/>
                <a:cs typeface="Arial" panose="020B0604020202020204" pitchFamily="34" charset="0"/>
              </a:rPr>
              <a:t>Testimony to Legislative Finance Committee, New Mexico Legislature</a:t>
            </a:r>
          </a:p>
          <a:p>
            <a:pPr marL="0" indent="0">
              <a:buNone/>
            </a:pPr>
            <a:r>
              <a:rPr lang="en-US" sz="2800" dirty="0">
                <a:solidFill>
                  <a:schemeClr val="bg1"/>
                </a:solidFill>
                <a:latin typeface="Century Gothic" panose="020B0502020202020204" pitchFamily="34" charset="0"/>
                <a:cs typeface="Arial" panose="020B0604020202020204" pitchFamily="34" charset="0"/>
              </a:rPr>
              <a:t>September 27, 2023</a:t>
            </a:r>
          </a:p>
          <a:p>
            <a:endParaRPr lang="en-US" sz="4400" dirty="0">
              <a:latin typeface="Arno Pro" panose="02020502040506020403" pitchFamily="18" charset="0"/>
            </a:endParaRPr>
          </a:p>
        </p:txBody>
      </p:sp>
      <p:sp>
        <p:nvSpPr>
          <p:cNvPr id="7" name="Title 6"/>
          <p:cNvSpPr>
            <a:spLocks noGrp="1"/>
          </p:cNvSpPr>
          <p:nvPr>
            <p:ph type="ctrTitle" idx="4294967295"/>
          </p:nvPr>
        </p:nvSpPr>
        <p:spPr>
          <a:xfrm>
            <a:off x="1605777" y="1598279"/>
            <a:ext cx="10586224" cy="1221761"/>
          </a:xfrm>
          <a:prstGeom prst="rect">
            <a:avLst/>
          </a:prstGeom>
        </p:spPr>
        <p:txBody>
          <a:bodyPr>
            <a:normAutofit fontScale="90000"/>
          </a:bodyPr>
          <a:lstStyle/>
          <a:p>
            <a:r>
              <a:rPr lang="en-US" b="1" dirty="0">
                <a:solidFill>
                  <a:schemeClr val="bg1"/>
                </a:solidFill>
                <a:latin typeface="Century Gothic" panose="020B0502020202020204" pitchFamily="34" charset="0"/>
                <a:cs typeface="Khmer UI" panose="020B0604020202020204" pitchFamily="34" charset="0"/>
              </a:rPr>
              <a:t>The Role of Business Taxes, Incentives, and Other State Policies in Economic Development  </a:t>
            </a:r>
            <a:r>
              <a:rPr lang="en-US" sz="4400" b="1" dirty="0">
                <a:solidFill>
                  <a:schemeClr val="bg1"/>
                </a:solidFill>
                <a:latin typeface="Century Gothic" panose="020B0502020202020204" pitchFamily="34" charset="0"/>
                <a:cs typeface="Khmer UI" panose="020B0604020202020204" pitchFamily="34" charset="0"/>
              </a:rPr>
              <a:t> </a:t>
            </a:r>
            <a:br>
              <a:rPr lang="en-US" sz="4400" b="1" dirty="0">
                <a:latin typeface="Garamond" panose="02020404030301010803" pitchFamily="18" charset="0"/>
                <a:cs typeface="Khmer UI" panose="020B0604020202020204" pitchFamily="34" charset="0"/>
              </a:rPr>
            </a:br>
            <a:endParaRPr lang="en-US" sz="4400" b="1" dirty="0">
              <a:solidFill>
                <a:schemeClr val="bg1"/>
              </a:solidFill>
              <a:latin typeface="Century Gothic" panose="020B0502020202020204" pitchFamily="34" charset="0"/>
              <a:cs typeface="Khmer UI" panose="020B0604020202020204" pitchFamily="34" charset="0"/>
            </a:endParaRPr>
          </a:p>
        </p:txBody>
      </p:sp>
      <p:sp>
        <p:nvSpPr>
          <p:cNvPr id="3" name="Rectangle 2">
            <a:extLst>
              <a:ext uri="{FF2B5EF4-FFF2-40B4-BE49-F238E27FC236}">
                <a16:creationId xmlns:a16="http://schemas.microsoft.com/office/drawing/2014/main" id="{B98EC0F2-CD31-4272-95F7-0654B2AAEFC2}"/>
              </a:ext>
            </a:extLst>
          </p:cNvPr>
          <p:cNvSpPr/>
          <p:nvPr/>
        </p:nvSpPr>
        <p:spPr>
          <a:xfrm>
            <a:off x="1239520" y="1198880"/>
            <a:ext cx="254000" cy="1676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570997E-2505-4CEE-907E-B8B109B6190F}"/>
              </a:ext>
            </a:extLst>
          </p:cNvPr>
          <p:cNvSpPr/>
          <p:nvPr/>
        </p:nvSpPr>
        <p:spPr>
          <a:xfrm>
            <a:off x="1239520" y="3553691"/>
            <a:ext cx="254000" cy="5204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1500AD0-7823-4BFE-ACCD-0977D222E059}"/>
              </a:ext>
            </a:extLst>
          </p:cNvPr>
          <p:cNvSpPr/>
          <p:nvPr/>
        </p:nvSpPr>
        <p:spPr>
          <a:xfrm>
            <a:off x="1239520" y="4531361"/>
            <a:ext cx="254000" cy="7213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062ADA8-0F7F-495B-8589-C4B959359D67}"/>
              </a:ext>
            </a:extLst>
          </p:cNvPr>
          <p:cNvSpPr txBox="1"/>
          <p:nvPr/>
        </p:nvSpPr>
        <p:spPr>
          <a:xfrm>
            <a:off x="2658676" y="5758778"/>
            <a:ext cx="6516060" cy="1015663"/>
          </a:xfrm>
          <a:prstGeom prst="rect">
            <a:avLst/>
          </a:prstGeom>
          <a:noFill/>
        </p:spPr>
        <p:txBody>
          <a:bodyPr wrap="square" rtlCol="0">
            <a:spAutoFit/>
          </a:bodyPr>
          <a:lstStyle/>
          <a:p>
            <a:pPr algn="ctr"/>
            <a:r>
              <a:rPr lang="en-US" sz="2000" dirty="0">
                <a:solidFill>
                  <a:schemeClr val="bg1"/>
                </a:solidFill>
                <a:latin typeface="Garamond" panose="02020404030301010803" pitchFamily="18" charset="0"/>
              </a:rPr>
              <a:t>Based in part on June 2022 Bartik report and policy brief on how states can best help distressed places.</a:t>
            </a:r>
            <a:endParaRPr lang="en-US" sz="2000" i="1" dirty="0">
              <a:solidFill>
                <a:schemeClr val="bg1"/>
              </a:solidFill>
              <a:latin typeface="Garamond" panose="02020404030301010803" pitchFamily="18" charset="0"/>
            </a:endParaRPr>
          </a:p>
          <a:p>
            <a:pPr algn="ctr"/>
            <a:r>
              <a:rPr lang="en-US" sz="2000" dirty="0">
                <a:solidFill>
                  <a:schemeClr val="bg1"/>
                </a:solidFill>
                <a:latin typeface="Garamond" panose="02020404030301010803" pitchFamily="18" charset="0"/>
              </a:rPr>
              <a:t>Available for free download at Upjohn website: </a:t>
            </a:r>
            <a:r>
              <a:rPr lang="en-US" sz="2000" dirty="0">
                <a:solidFill>
                  <a:srgbClr val="009DC8"/>
                </a:solidFill>
                <a:latin typeface="Garamond" panose="02020404030301010803" pitchFamily="18" charset="0"/>
                <a:hlinkClick r:id="rId3">
                  <a:extLst>
                    <a:ext uri="{A12FA001-AC4F-418D-AE19-62706E023703}">
                      <ahyp:hlinkClr xmlns:ahyp="http://schemas.microsoft.com/office/drawing/2018/hyperlinkcolor" val="tx"/>
                    </a:ext>
                  </a:extLst>
                </a:hlinkClick>
              </a:rPr>
              <a:t>Here</a:t>
            </a:r>
            <a:endParaRPr lang="en-US" sz="2000" dirty="0">
              <a:solidFill>
                <a:srgbClr val="009DC8"/>
              </a:solidFill>
              <a:latin typeface="Garamond" panose="020204040303010108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2400" b="1" dirty="0">
                <a:latin typeface="Garamond" panose="02020404030301010803" pitchFamily="18" charset="0"/>
              </a:rPr>
              <a:t>Conclusion</a:t>
            </a:r>
          </a:p>
        </p:txBody>
      </p:sp>
      <p:sp>
        <p:nvSpPr>
          <p:cNvPr id="8" name="Content Placeholder 2">
            <a:extLst>
              <a:ext uri="{FF2B5EF4-FFF2-40B4-BE49-F238E27FC236}">
                <a16:creationId xmlns:a16="http://schemas.microsoft.com/office/drawing/2014/main" id="{EF8D0CC7-1EB1-4987-90C9-93E328EDB6A1}"/>
              </a:ext>
            </a:extLst>
          </p:cNvPr>
          <p:cNvSpPr>
            <a:spLocks noGrp="1"/>
          </p:cNvSpPr>
          <p:nvPr>
            <p:ph sz="half" idx="1"/>
          </p:nvPr>
        </p:nvSpPr>
        <p:spPr>
          <a:xfrm>
            <a:off x="640080" y="1554480"/>
            <a:ext cx="10972800" cy="4256677"/>
          </a:xfrm>
        </p:spPr>
        <p:txBody>
          <a:bodyPr>
            <a:noAutofit/>
          </a:bodyPr>
          <a:lstStyle/>
          <a:p>
            <a:pPr>
              <a:spcAft>
                <a:spcPts val="1200"/>
              </a:spcAft>
            </a:pPr>
            <a:r>
              <a:rPr lang="en-US" sz="2400" dirty="0">
                <a:latin typeface="Garamond" panose="02020404030301010803" pitchFamily="18" charset="0"/>
              </a:rPr>
              <a:t>Main point: Our economic development GOALS should be more focused; our economic development MEANS to achieve those goals should be more varied. </a:t>
            </a:r>
          </a:p>
          <a:p>
            <a:pPr>
              <a:spcAft>
                <a:spcPts val="1200"/>
              </a:spcAft>
            </a:pPr>
            <a:r>
              <a:rPr lang="en-US" sz="2400" dirty="0">
                <a:latin typeface="Garamond" panose="02020404030301010803" pitchFamily="18" charset="0"/>
              </a:rPr>
              <a:t>Our focus should be on job growth that leads to more state residents getting good jobs, rather than focusing on job growth, regardless of who gets the jobs. </a:t>
            </a:r>
          </a:p>
          <a:p>
            <a:pPr>
              <a:spcAft>
                <a:spcPts val="1200"/>
              </a:spcAft>
            </a:pPr>
            <a:r>
              <a:rPr lang="en-US" sz="2400" dirty="0">
                <a:latin typeface="Garamond" panose="02020404030301010803" pitchFamily="18" charset="0"/>
              </a:rPr>
              <a:t>But getting more state residents into good jobs is better accomplished by diverse programs that go beyond incentives to include customized business services, and labor supply programs to increase access of state residents to good jobs.     </a:t>
            </a:r>
          </a:p>
        </p:txBody>
      </p:sp>
    </p:spTree>
    <p:extLst>
      <p:ext uri="{BB962C8B-B14F-4D97-AF65-F5344CB8AC3E}">
        <p14:creationId xmlns:p14="http://schemas.microsoft.com/office/powerpoint/2010/main" val="299894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3200" b="1" dirty="0">
                <a:latin typeface="Garamond" panose="02020404030301010803" pitchFamily="18" charset="0"/>
              </a:rPr>
              <a:t>What is </a:t>
            </a:r>
            <a:r>
              <a:rPr lang="en-US" sz="3200" dirty="0">
                <a:latin typeface="Garamond" panose="02020404030301010803" pitchFamily="18" charset="0"/>
              </a:rPr>
              <a:t>goal of state economic development policy? What are appropriate programs to achieve that goal?</a:t>
            </a:r>
            <a:endParaRPr lang="en-US" sz="3200" b="1" dirty="0">
              <a:latin typeface="Garamond" panose="02020404030301010803" pitchFamily="18" charset="0"/>
            </a:endParaRPr>
          </a:p>
        </p:txBody>
      </p:sp>
      <p:sp>
        <p:nvSpPr>
          <p:cNvPr id="8" name="Content Placeholder 2">
            <a:extLst>
              <a:ext uri="{FF2B5EF4-FFF2-40B4-BE49-F238E27FC236}">
                <a16:creationId xmlns:a16="http://schemas.microsoft.com/office/drawing/2014/main" id="{EF8D0CC7-1EB1-4987-90C9-93E328EDB6A1}"/>
              </a:ext>
            </a:extLst>
          </p:cNvPr>
          <p:cNvSpPr>
            <a:spLocks noGrp="1"/>
          </p:cNvSpPr>
          <p:nvPr>
            <p:ph sz="half" idx="1"/>
          </p:nvPr>
        </p:nvSpPr>
        <p:spPr>
          <a:xfrm>
            <a:off x="640080" y="1554480"/>
            <a:ext cx="10972800" cy="4256677"/>
          </a:xfrm>
        </p:spPr>
        <p:txBody>
          <a:bodyPr>
            <a:noAutofit/>
          </a:bodyPr>
          <a:lstStyle/>
          <a:p>
            <a:pPr>
              <a:spcAft>
                <a:spcPts val="1200"/>
              </a:spcAft>
            </a:pPr>
            <a:r>
              <a:rPr lang="en-US" sz="2400" dirty="0">
                <a:latin typeface="Garamond" panose="02020404030301010803" pitchFamily="18" charset="0"/>
              </a:rPr>
              <a:t>Appropriate goal of economic development policy is “economic development benefits”:  increases in per capita earnings of original state residents. Increases in job growth do not always and automatically translate into per-capita earnings increases. </a:t>
            </a:r>
          </a:p>
          <a:p>
            <a:pPr>
              <a:spcAft>
                <a:spcPts val="1200"/>
              </a:spcAft>
            </a:pPr>
            <a:r>
              <a:rPr lang="en-US" sz="2400" dirty="0">
                <a:latin typeface="Garamond" panose="02020404030301010803" pitchFamily="18" charset="0"/>
              </a:rPr>
              <a:t>If focus is per capita earnings increases, the policies to achieve that goal are broader than handing out cash to businesses via incentives. </a:t>
            </a:r>
          </a:p>
          <a:p>
            <a:pPr>
              <a:spcAft>
                <a:spcPts val="1200"/>
              </a:spcAft>
            </a:pPr>
            <a:r>
              <a:rPr lang="en-US" sz="2400" dirty="0">
                <a:latin typeface="Garamond" panose="02020404030301010803" pitchFamily="18" charset="0"/>
              </a:rPr>
              <a:t>Beyond incentives, job creation may be affected by overall business taxes, customized business services to individual businesses (customized job training; business advice programs such as SBDCs), and infrastructure (access roads, industrial parks).</a:t>
            </a:r>
          </a:p>
          <a:p>
            <a:pPr>
              <a:spcAft>
                <a:spcPts val="1200"/>
              </a:spcAft>
            </a:pPr>
            <a:r>
              <a:rPr lang="en-US" sz="2400" dirty="0">
                <a:latin typeface="Garamond" panose="02020404030301010803" pitchFamily="18" charset="0"/>
              </a:rPr>
              <a:t>State per-capita earnings also affected by programs that help state residents better access jobs or access better jobs: child care; education from pre-K to higher ed; job training.</a:t>
            </a:r>
          </a:p>
          <a:p>
            <a:pPr marL="0" indent="0">
              <a:spcAft>
                <a:spcPts val="1200"/>
              </a:spcAft>
              <a:buNone/>
            </a:pPr>
            <a:endParaRPr lang="en-US" sz="2600" b="1" dirty="0">
              <a:latin typeface="Garamond" panose="02020404030301010803" pitchFamily="18" charset="0"/>
            </a:endParaRPr>
          </a:p>
        </p:txBody>
      </p:sp>
    </p:spTree>
    <p:extLst>
      <p:ext uri="{BB962C8B-B14F-4D97-AF65-F5344CB8AC3E}">
        <p14:creationId xmlns:p14="http://schemas.microsoft.com/office/powerpoint/2010/main" val="187866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2800" b="1" dirty="0">
                <a:latin typeface="Garamond" panose="02020404030301010803" pitchFamily="18" charset="0"/>
              </a:rPr>
              <a:t>Cost per job of job creation programs: Highest for business tax cuts, lowest for customized services</a:t>
            </a:r>
          </a:p>
        </p:txBody>
      </p:sp>
      <p:graphicFrame>
        <p:nvGraphicFramePr>
          <p:cNvPr id="2" name="Content Placeholder 1">
            <a:extLst>
              <a:ext uri="{FF2B5EF4-FFF2-40B4-BE49-F238E27FC236}">
                <a16:creationId xmlns:a16="http://schemas.microsoft.com/office/drawing/2014/main" id="{AF7B5817-7881-BEAC-4B9D-C63A47F0EE64}"/>
              </a:ext>
            </a:extLst>
          </p:cNvPr>
          <p:cNvGraphicFramePr>
            <a:graphicFrameLocks noGrp="1"/>
          </p:cNvGraphicFramePr>
          <p:nvPr>
            <p:ph sz="half" idx="1"/>
            <p:extLst>
              <p:ext uri="{D42A27DB-BD31-4B8C-83A1-F6EECF244321}">
                <p14:modId xmlns:p14="http://schemas.microsoft.com/office/powerpoint/2010/main" val="413317315"/>
              </p:ext>
            </p:extLst>
          </p:nvPr>
        </p:nvGraphicFramePr>
        <p:xfrm>
          <a:off x="254524" y="1554163"/>
          <a:ext cx="6174556" cy="42576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4717EE4-E6C5-84F9-9A20-1F472F1ADBA0}"/>
              </a:ext>
            </a:extLst>
          </p:cNvPr>
          <p:cNvSpPr txBox="1"/>
          <p:nvPr/>
        </p:nvSpPr>
        <p:spPr>
          <a:xfrm>
            <a:off x="6429080" y="2248127"/>
            <a:ext cx="5335572" cy="2215991"/>
          </a:xfrm>
          <a:prstGeom prst="rect">
            <a:avLst/>
          </a:prstGeom>
          <a:noFill/>
        </p:spPr>
        <p:txBody>
          <a:bodyPr wrap="square">
            <a:spAutoFit/>
          </a:bodyPr>
          <a:lstStyle/>
          <a:p>
            <a:pPr marL="0" marR="0">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Business tax cuts have high cost because not targeted. Incentives do better because targeted on export-based businesses making investment decisions. Infrastructure and customized services can provide services with value much greater than costs. </a:t>
            </a:r>
          </a:p>
          <a:p>
            <a:pPr marL="0" marR="0">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9992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3200" dirty="0">
                <a:latin typeface="Garamond" panose="02020404030301010803" pitchFamily="18" charset="0"/>
              </a:rPr>
              <a:t>Local job creation: Most jobs do not end up increasing local employment rates, but instead go to in-migrants</a:t>
            </a:r>
            <a:endParaRPr lang="en-US" sz="3200" b="1" dirty="0">
              <a:latin typeface="Garamond" panose="02020404030301010803" pitchFamily="18" charset="0"/>
            </a:endParaRPr>
          </a:p>
        </p:txBody>
      </p:sp>
      <p:graphicFrame>
        <p:nvGraphicFramePr>
          <p:cNvPr id="2" name="Content Placeholder 1">
            <a:extLst>
              <a:ext uri="{FF2B5EF4-FFF2-40B4-BE49-F238E27FC236}">
                <a16:creationId xmlns:a16="http://schemas.microsoft.com/office/drawing/2014/main" id="{492D338F-4A09-4422-1A68-86C02910DCD5}"/>
              </a:ext>
            </a:extLst>
          </p:cNvPr>
          <p:cNvGraphicFramePr>
            <a:graphicFrameLocks noGrp="1"/>
          </p:cNvGraphicFramePr>
          <p:nvPr>
            <p:ph sz="half" idx="1"/>
            <p:extLst>
              <p:ext uri="{D42A27DB-BD31-4B8C-83A1-F6EECF244321}">
                <p14:modId xmlns:p14="http://schemas.microsoft.com/office/powerpoint/2010/main" val="1577176232"/>
              </p:ext>
            </p:extLst>
          </p:nvPr>
        </p:nvGraphicFramePr>
        <p:xfrm>
          <a:off x="639763" y="1554163"/>
          <a:ext cx="5456237" cy="42576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FE47794-DE1C-9B8F-AD4E-F8D7DF5010A2}"/>
              </a:ext>
            </a:extLst>
          </p:cNvPr>
          <p:cNvSpPr txBox="1"/>
          <p:nvPr/>
        </p:nvSpPr>
        <p:spPr>
          <a:xfrm>
            <a:off x="6442364" y="2141419"/>
            <a:ext cx="5170516" cy="3139321"/>
          </a:xfrm>
          <a:prstGeom prst="rect">
            <a:avLst/>
          </a:prstGeom>
          <a:noFill/>
        </p:spPr>
        <p:txBody>
          <a:bodyPr wrap="square">
            <a:spAutoFit/>
          </a:bodyPr>
          <a:lstStyle/>
          <a:p>
            <a:pPr marL="0" marR="0">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Remainder of jobs (85.6% average area, 65.1% distressed area) go to in-migrants. Jobs immediately go to: (1) employed residents; (2) unemployed residents; (3) in-migrants. But category (1) yields job vacancy, filled in same 3 ways. Job vacancy chain terminates when all jobs ultimately are reflected in employment for local unemployed or in-migrants. More jobs go to unemployed if (1) area more distressed, or (2) local institutions more effective in getting unemployed into hiring queue. Specific figures here come from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hlinkClick r:id="rId3"/>
              </a:rPr>
              <a:t>Bartik (2023). </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8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8779A59-4291-48D3-B9CC-111CAADC5B7F}"/>
              </a:ext>
            </a:extLst>
          </p:cNvPr>
          <p:cNvSpPr>
            <a:spLocks noGrp="1"/>
          </p:cNvSpPr>
          <p:nvPr>
            <p:ph type="title"/>
          </p:nvPr>
        </p:nvSpPr>
        <p:spPr>
          <a:xfrm>
            <a:off x="640080" y="640080"/>
            <a:ext cx="10972800" cy="640080"/>
          </a:xfrm>
        </p:spPr>
        <p:txBody>
          <a:bodyPr>
            <a:normAutofit fontScale="90000"/>
          </a:bodyPr>
          <a:lstStyle/>
          <a:p>
            <a:r>
              <a:rPr lang="en-US" sz="2800" dirty="0">
                <a:latin typeface="Garamond" panose="02020404030301010803" pitchFamily="18" charset="0"/>
              </a:rPr>
              <a:t>Benefit-cost ratio of many “labor supply” programs is greater than for incentives or business tax cuts.</a:t>
            </a:r>
          </a:p>
        </p:txBody>
      </p:sp>
      <p:graphicFrame>
        <p:nvGraphicFramePr>
          <p:cNvPr id="5" name="Content Placeholder 4">
            <a:extLst>
              <a:ext uri="{FF2B5EF4-FFF2-40B4-BE49-F238E27FC236}">
                <a16:creationId xmlns:a16="http://schemas.microsoft.com/office/drawing/2014/main" id="{B462A209-C62A-9519-60D4-6914671EDE5D}"/>
              </a:ext>
            </a:extLst>
          </p:cNvPr>
          <p:cNvGraphicFramePr>
            <a:graphicFrameLocks noGrp="1"/>
          </p:cNvGraphicFramePr>
          <p:nvPr>
            <p:ph sz="half" idx="1"/>
            <p:extLst>
              <p:ext uri="{D42A27DB-BD31-4B8C-83A1-F6EECF244321}">
                <p14:modId xmlns:p14="http://schemas.microsoft.com/office/powerpoint/2010/main" val="3432347099"/>
              </p:ext>
            </p:extLst>
          </p:nvPr>
        </p:nvGraphicFramePr>
        <p:xfrm>
          <a:off x="838199" y="1357460"/>
          <a:ext cx="6466610" cy="47039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1C62DEA-0A38-6760-F5CF-7AFF06B517BF}"/>
              </a:ext>
            </a:extLst>
          </p:cNvPr>
          <p:cNvSpPr txBox="1"/>
          <p:nvPr/>
        </p:nvSpPr>
        <p:spPr>
          <a:xfrm>
            <a:off x="7418894" y="1726035"/>
            <a:ext cx="4416349" cy="4524315"/>
          </a:xfrm>
          <a:prstGeom prst="rect">
            <a:avLst/>
          </a:prstGeom>
          <a:noFill/>
        </p:spPr>
        <p:txBody>
          <a:bodyPr wrap="square">
            <a:spAutoFit/>
          </a:bodyPr>
          <a:lstStyle/>
          <a:p>
            <a:pPr marL="0" marR="0">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Business tax cuts do create jobs, but earnings effects are insufficient to offset negative effects of higher household taxes. Effects of “labor supply” programs (increase labor force participation, or increase “quality/skills” of residents’ labor supply) are adjusted down because some residents leave, although on average about 70% of Americans spend most of career in the state of their childhood. In addition, higher skills of SOME residents have SPILLOVER BENEFITS for other residents. For example, my wages may be higher if my co-workers have more skills, as this enables my employer to be more productive. </a:t>
            </a:r>
          </a:p>
          <a:p>
            <a:pPr marL="0" marR="0">
              <a:spcBef>
                <a:spcPts val="0"/>
              </a:spcBef>
              <a:spcAft>
                <a:spcPts val="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9426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2000" b="1" dirty="0">
                <a:latin typeface="Garamond" panose="02020404030301010803" pitchFamily="18" charset="0"/>
              </a:rPr>
              <a:t>Policy Recommendation #1: Incentives should </a:t>
            </a:r>
            <a:r>
              <a:rPr lang="en-US" sz="2000" dirty="0">
                <a:latin typeface="Garamond" panose="02020404030301010803" pitchFamily="18" charset="0"/>
              </a:rPr>
              <a:t>NOT be funded by inadequately funding</a:t>
            </a:r>
            <a:r>
              <a:rPr lang="en-US" sz="2000" b="1" dirty="0">
                <a:latin typeface="Garamond" panose="02020404030301010803" pitchFamily="18" charset="0"/>
              </a:rPr>
              <a:t> infrastructure, customized business services, or labor supply/skills programs. </a:t>
            </a:r>
          </a:p>
        </p:txBody>
      </p:sp>
      <p:sp>
        <p:nvSpPr>
          <p:cNvPr id="8" name="Content Placeholder 2">
            <a:extLst>
              <a:ext uri="{FF2B5EF4-FFF2-40B4-BE49-F238E27FC236}">
                <a16:creationId xmlns:a16="http://schemas.microsoft.com/office/drawing/2014/main" id="{EF8D0CC7-1EB1-4987-90C9-93E328EDB6A1}"/>
              </a:ext>
            </a:extLst>
          </p:cNvPr>
          <p:cNvSpPr>
            <a:spLocks noGrp="1"/>
          </p:cNvSpPr>
          <p:nvPr>
            <p:ph sz="half" idx="1"/>
          </p:nvPr>
        </p:nvSpPr>
        <p:spPr>
          <a:xfrm>
            <a:off x="640080" y="1554480"/>
            <a:ext cx="10972800" cy="4256677"/>
          </a:xfrm>
        </p:spPr>
        <p:txBody>
          <a:bodyPr>
            <a:noAutofit/>
          </a:bodyPr>
          <a:lstStyle/>
          <a:p>
            <a:pPr>
              <a:spcAft>
                <a:spcPts val="1200"/>
              </a:spcAft>
            </a:pPr>
            <a:r>
              <a:rPr lang="en-US" sz="2400" dirty="0">
                <a:latin typeface="Garamond" panose="02020404030301010803" pitchFamily="18" charset="0"/>
              </a:rPr>
              <a:t>Why: these programs have higher benefit-cost ratios in achieving “economic development benefit” of higher earnings per capita.</a:t>
            </a:r>
          </a:p>
          <a:p>
            <a:pPr>
              <a:spcAft>
                <a:spcPts val="1200"/>
              </a:spcAft>
            </a:pPr>
            <a:r>
              <a:rPr lang="en-US" sz="2400" dirty="0">
                <a:latin typeface="Garamond" panose="02020404030301010803" pitchFamily="18" charset="0"/>
              </a:rPr>
              <a:t>Caveat 1: This assumes infrastructure, customized business services and skills programs are all run at high quality level, e.g., “bridge to nowhere” creates few if any jobs. </a:t>
            </a:r>
          </a:p>
          <a:p>
            <a:pPr>
              <a:spcAft>
                <a:spcPts val="1200"/>
              </a:spcAft>
            </a:pPr>
            <a:r>
              <a:rPr lang="en-US" sz="2400" dirty="0">
                <a:latin typeface="Garamond" panose="02020404030301010803" pitchFamily="18" charset="0"/>
              </a:rPr>
              <a:t>Caveat 2: There are potential diminishing returns to scale in these service programs, e.g., at some point customized training has gone to most firms, etc. </a:t>
            </a:r>
          </a:p>
        </p:txBody>
      </p:sp>
    </p:spTree>
    <p:extLst>
      <p:ext uri="{BB962C8B-B14F-4D97-AF65-F5344CB8AC3E}">
        <p14:creationId xmlns:p14="http://schemas.microsoft.com/office/powerpoint/2010/main" val="318028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2400" b="1" dirty="0">
                <a:latin typeface="Garamond" panose="02020404030301010803" pitchFamily="18" charset="0"/>
              </a:rPr>
              <a:t>Policy Recommendation #2: Business tax incentives should be subject to an enforceable budget cap. </a:t>
            </a:r>
          </a:p>
        </p:txBody>
      </p:sp>
      <p:sp>
        <p:nvSpPr>
          <p:cNvPr id="8" name="Content Placeholder 2">
            <a:extLst>
              <a:ext uri="{FF2B5EF4-FFF2-40B4-BE49-F238E27FC236}">
                <a16:creationId xmlns:a16="http://schemas.microsoft.com/office/drawing/2014/main" id="{EF8D0CC7-1EB1-4987-90C9-93E328EDB6A1}"/>
              </a:ext>
            </a:extLst>
          </p:cNvPr>
          <p:cNvSpPr>
            <a:spLocks noGrp="1"/>
          </p:cNvSpPr>
          <p:nvPr>
            <p:ph sz="half" idx="1"/>
          </p:nvPr>
        </p:nvSpPr>
        <p:spPr>
          <a:xfrm>
            <a:off x="640080" y="1554480"/>
            <a:ext cx="10972800" cy="4256677"/>
          </a:xfrm>
        </p:spPr>
        <p:txBody>
          <a:bodyPr>
            <a:noAutofit/>
          </a:bodyPr>
          <a:lstStyle/>
          <a:p>
            <a:pPr>
              <a:spcAft>
                <a:spcPts val="1200"/>
              </a:spcAft>
            </a:pPr>
            <a:r>
              <a:rPr lang="en-US" sz="2400" dirty="0">
                <a:latin typeface="Garamond" panose="02020404030301010803" pitchFamily="18" charset="0"/>
              </a:rPr>
              <a:t>Why: To ensure these incentives do not displace programs with higher ratios of economic development benefits to costs. </a:t>
            </a:r>
          </a:p>
          <a:p>
            <a:pPr>
              <a:spcAft>
                <a:spcPts val="1200"/>
              </a:spcAft>
            </a:pPr>
            <a:r>
              <a:rPr lang="en-US" sz="2400" dirty="0">
                <a:latin typeface="Garamond" panose="02020404030301010803" pitchFamily="18" charset="0"/>
              </a:rPr>
              <a:t>Budget cap facilitated by making incentives more upfront, say only run for 5 years. More upfront avoids political temptation of passing costs on to successors. More upfront is probably more cost-effective. But if more upfront, need to have enforced clawbacks.</a:t>
            </a:r>
          </a:p>
          <a:p>
            <a:pPr>
              <a:spcAft>
                <a:spcPts val="1200"/>
              </a:spcAft>
            </a:pPr>
            <a:r>
              <a:rPr lang="en-US" sz="2400" dirty="0">
                <a:latin typeface="Garamond" panose="02020404030301010803" pitchFamily="18" charset="0"/>
              </a:rPr>
              <a:t>Virginia model: Job creation credit of one-time payment of slightly over $20,000 per job, but only paid once job is maintained for 4 years. </a:t>
            </a:r>
          </a:p>
          <a:p>
            <a:pPr>
              <a:spcAft>
                <a:spcPts val="1200"/>
              </a:spcAft>
            </a:pPr>
            <a:r>
              <a:rPr lang="en-US" sz="2400" dirty="0">
                <a:latin typeface="Garamond" panose="02020404030301010803" pitchFamily="18" charset="0"/>
              </a:rPr>
              <a:t>California Competes: Allocate fixed incentive budget 3x/year, firms in 1st round propose incentive, state ranks proposals by incentive/(sum of 5-year added payroll + investment), and </a:t>
            </a:r>
            <a:r>
              <a:rPr lang="en-US" sz="2400">
                <a:latin typeface="Garamond" panose="02020404030301010803" pitchFamily="18" charset="0"/>
              </a:rPr>
              <a:t>proposals go </a:t>
            </a:r>
            <a:r>
              <a:rPr lang="en-US" sz="2400" dirty="0">
                <a:latin typeface="Garamond" panose="02020404030301010803" pitchFamily="18" charset="0"/>
              </a:rPr>
              <a:t>to 2</a:t>
            </a:r>
            <a:r>
              <a:rPr lang="en-US" sz="2400" baseline="30000" dirty="0">
                <a:latin typeface="Garamond" panose="02020404030301010803" pitchFamily="18" charset="0"/>
              </a:rPr>
              <a:t>nd</a:t>
            </a:r>
            <a:r>
              <a:rPr lang="en-US" sz="2400" dirty="0">
                <a:latin typeface="Garamond" panose="02020404030301010803" pitchFamily="18" charset="0"/>
              </a:rPr>
              <a:t> round if below cutoff so 2nd round proposals = twice budget for that allocation cycle.  2</a:t>
            </a:r>
            <a:r>
              <a:rPr lang="en-US" sz="2400" baseline="30000" dirty="0">
                <a:latin typeface="Garamond" panose="02020404030301010803" pitchFamily="18" charset="0"/>
              </a:rPr>
              <a:t>nd</a:t>
            </a:r>
            <a:r>
              <a:rPr lang="en-US" sz="2400" dirty="0">
                <a:latin typeface="Garamond" panose="02020404030301010803" pitchFamily="18" charset="0"/>
              </a:rPr>
              <a:t> round then selects from this group of proposals.</a:t>
            </a:r>
          </a:p>
        </p:txBody>
      </p:sp>
    </p:spTree>
    <p:extLst>
      <p:ext uri="{BB962C8B-B14F-4D97-AF65-F5344CB8AC3E}">
        <p14:creationId xmlns:p14="http://schemas.microsoft.com/office/powerpoint/2010/main" val="370866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2400" b="1" dirty="0">
                <a:latin typeface="Garamond" panose="02020404030301010803" pitchFamily="18" charset="0"/>
              </a:rPr>
              <a:t>Policy Recommendation #3: Target economic development </a:t>
            </a:r>
            <a:r>
              <a:rPr lang="en-US" sz="2400" dirty="0">
                <a:latin typeface="Garamond" panose="02020404030301010803" pitchFamily="18" charset="0"/>
              </a:rPr>
              <a:t>dollars more to distressed places</a:t>
            </a:r>
            <a:r>
              <a:rPr lang="en-US" sz="2400" b="1" dirty="0">
                <a:latin typeface="Garamond" panose="02020404030301010803" pitchFamily="18" charset="0"/>
              </a:rPr>
              <a:t> </a:t>
            </a:r>
          </a:p>
        </p:txBody>
      </p:sp>
      <p:sp>
        <p:nvSpPr>
          <p:cNvPr id="8" name="Content Placeholder 2">
            <a:extLst>
              <a:ext uri="{FF2B5EF4-FFF2-40B4-BE49-F238E27FC236}">
                <a16:creationId xmlns:a16="http://schemas.microsoft.com/office/drawing/2014/main" id="{EF8D0CC7-1EB1-4987-90C9-93E328EDB6A1}"/>
              </a:ext>
            </a:extLst>
          </p:cNvPr>
          <p:cNvSpPr>
            <a:spLocks noGrp="1"/>
          </p:cNvSpPr>
          <p:nvPr>
            <p:ph sz="half" idx="1"/>
          </p:nvPr>
        </p:nvSpPr>
        <p:spPr>
          <a:xfrm>
            <a:off x="640080" y="1554480"/>
            <a:ext cx="10972800" cy="4256677"/>
          </a:xfrm>
        </p:spPr>
        <p:txBody>
          <a:bodyPr>
            <a:noAutofit/>
          </a:bodyPr>
          <a:lstStyle/>
          <a:p>
            <a:pPr>
              <a:spcAft>
                <a:spcPts val="1200"/>
              </a:spcAft>
            </a:pPr>
            <a:r>
              <a:rPr lang="en-US" sz="2400" dirty="0">
                <a:latin typeface="Garamond" panose="02020404030301010803" pitchFamily="18" charset="0"/>
              </a:rPr>
              <a:t>Why: Economic/social benefits greater in distressed places. For example, job creation benefits are twice as high.  </a:t>
            </a:r>
          </a:p>
          <a:p>
            <a:pPr>
              <a:spcAft>
                <a:spcPts val="1200"/>
              </a:spcAft>
            </a:pPr>
            <a:r>
              <a:rPr lang="en-US" sz="2400" dirty="0">
                <a:latin typeface="Garamond" panose="02020404030301010803" pitchFamily="18" charset="0"/>
              </a:rPr>
              <a:t>Targeting is politically and practically difficult. Example: NC had job creation credit higher in rural areas than in more prosperous counties, but fewer $ per capita went to these rural areas, due </a:t>
            </a:r>
            <a:r>
              <a:rPr lang="en-US" sz="2400">
                <a:latin typeface="Garamond" panose="02020404030301010803" pitchFamily="18" charset="0"/>
              </a:rPr>
              <a:t>to lower </a:t>
            </a:r>
            <a:r>
              <a:rPr lang="en-US" sz="2400" dirty="0">
                <a:latin typeface="Garamond" panose="02020404030301010803" pitchFamily="18" charset="0"/>
              </a:rPr>
              <a:t>rate of job creation </a:t>
            </a:r>
            <a:r>
              <a:rPr lang="en-US" sz="2400">
                <a:latin typeface="Garamond" panose="02020404030301010803" pitchFamily="18" charset="0"/>
              </a:rPr>
              <a:t>there.  </a:t>
            </a:r>
            <a:endParaRPr lang="en-US" sz="2400" dirty="0">
              <a:latin typeface="Garamond" panose="02020404030301010803" pitchFamily="18" charset="0"/>
            </a:endParaRPr>
          </a:p>
          <a:p>
            <a:pPr>
              <a:spcAft>
                <a:spcPts val="1200"/>
              </a:spcAft>
            </a:pPr>
            <a:r>
              <a:rPr lang="en-US" sz="2400" dirty="0">
                <a:latin typeface="Garamond" panose="02020404030301010803" pitchFamily="18" charset="0"/>
              </a:rPr>
              <a:t>My 2022 report outlined proposal for states to provide economic development block grants: grant is allocated based on jobs needed for place to reach full employment. All places get something, but distressed places get more per capita. Block grant can be used for incentives or services. </a:t>
            </a:r>
          </a:p>
          <a:p>
            <a:pPr>
              <a:spcAft>
                <a:spcPts val="1200"/>
              </a:spcAft>
            </a:pPr>
            <a:r>
              <a:rPr lang="en-US" sz="2400" dirty="0">
                <a:latin typeface="Garamond" panose="02020404030301010803" pitchFamily="18" charset="0"/>
              </a:rPr>
              <a:t>Key advantage: such block grants can be flexibly used to address regional needs. </a:t>
            </a:r>
          </a:p>
        </p:txBody>
      </p:sp>
    </p:spTree>
    <p:extLst>
      <p:ext uri="{BB962C8B-B14F-4D97-AF65-F5344CB8AC3E}">
        <p14:creationId xmlns:p14="http://schemas.microsoft.com/office/powerpoint/2010/main" val="172736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F7C34-7647-4860-A181-C44BEFDA24ED}"/>
              </a:ext>
            </a:extLst>
          </p:cNvPr>
          <p:cNvSpPr>
            <a:spLocks noGrp="1"/>
          </p:cNvSpPr>
          <p:nvPr>
            <p:ph type="title"/>
          </p:nvPr>
        </p:nvSpPr>
        <p:spPr>
          <a:xfrm>
            <a:off x="640080" y="640080"/>
            <a:ext cx="10972800" cy="668070"/>
          </a:xfrm>
        </p:spPr>
        <p:txBody>
          <a:bodyPr>
            <a:noAutofit/>
          </a:bodyPr>
          <a:lstStyle/>
          <a:p>
            <a:pPr algn="l"/>
            <a:r>
              <a:rPr lang="en-US" sz="2400" b="1" dirty="0">
                <a:latin typeface="Garamond" panose="02020404030301010803" pitchFamily="18" charset="0"/>
              </a:rPr>
              <a:t>Policy Recommendation #4:  Link economic development programs more with workforce development programs </a:t>
            </a:r>
          </a:p>
        </p:txBody>
      </p:sp>
      <p:sp>
        <p:nvSpPr>
          <p:cNvPr id="8" name="Content Placeholder 2">
            <a:extLst>
              <a:ext uri="{FF2B5EF4-FFF2-40B4-BE49-F238E27FC236}">
                <a16:creationId xmlns:a16="http://schemas.microsoft.com/office/drawing/2014/main" id="{EF8D0CC7-1EB1-4987-90C9-93E328EDB6A1}"/>
              </a:ext>
            </a:extLst>
          </p:cNvPr>
          <p:cNvSpPr>
            <a:spLocks noGrp="1"/>
          </p:cNvSpPr>
          <p:nvPr>
            <p:ph sz="half" idx="1"/>
          </p:nvPr>
        </p:nvSpPr>
        <p:spPr>
          <a:xfrm>
            <a:off x="640080" y="1554480"/>
            <a:ext cx="10972800" cy="4256677"/>
          </a:xfrm>
        </p:spPr>
        <p:txBody>
          <a:bodyPr>
            <a:noAutofit/>
          </a:bodyPr>
          <a:lstStyle/>
          <a:p>
            <a:pPr>
              <a:spcAft>
                <a:spcPts val="1200"/>
              </a:spcAft>
            </a:pPr>
            <a:r>
              <a:rPr lang="en-US" sz="2400" dirty="0">
                <a:latin typeface="Garamond" panose="02020404030301010803" pitchFamily="18" charset="0"/>
              </a:rPr>
              <a:t>Why: Who gets the jobs matters; the benefit-cost ratio from job creation programs is higher if more jobs go to local residents who are non-employed. Workforce development programs can influence who gets the jobs.    </a:t>
            </a:r>
          </a:p>
          <a:p>
            <a:pPr>
              <a:spcAft>
                <a:spcPts val="1200"/>
              </a:spcAft>
            </a:pPr>
            <a:r>
              <a:rPr lang="en-US" sz="2400" dirty="0">
                <a:latin typeface="Garamond" panose="02020404030301010803" pitchFamily="18" charset="0"/>
              </a:rPr>
              <a:t>Example: Customized job training programs can help get more disadvantaged local residents into the hiring queue.  </a:t>
            </a:r>
          </a:p>
          <a:p>
            <a:pPr>
              <a:spcAft>
                <a:spcPts val="1200"/>
              </a:spcAft>
            </a:pPr>
            <a:r>
              <a:rPr lang="en-US" sz="2400" dirty="0">
                <a:latin typeface="Garamond" panose="02020404030301010803" pitchFamily="18" charset="0"/>
              </a:rPr>
              <a:t>Another example: if job creation coordinated with greater childcare provision, more state residents will benefit from job creation.  </a:t>
            </a:r>
          </a:p>
        </p:txBody>
      </p:sp>
    </p:spTree>
    <p:extLst>
      <p:ext uri="{BB962C8B-B14F-4D97-AF65-F5344CB8AC3E}">
        <p14:creationId xmlns:p14="http://schemas.microsoft.com/office/powerpoint/2010/main" val="4105975197"/>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9328416A-ECD1-4DDE-8EAB-30E6A6C28AB4}" vid="{13EC2DB6-32F8-44DF-9AF4-9FC119A0D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91b9c4e-59e0-4b35-bbb5-d7dfa4b643ce">
      <UserInfo>
        <DisplayName>Timothy J Bartik</DisplayName>
        <AccountId>20</AccountId>
        <AccountType/>
      </UserInfo>
    </SharedWithUsers>
    <TaxCatchAll xmlns="f91b9c4e-59e0-4b35-bbb5-d7dfa4b643ce" xsi:nil="true"/>
    <lcf76f155ced4ddcb4097134ff3c332f xmlns="7e66cb10-3efc-4014-8772-dc2d1e570b3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21DB9C33990F48B6116CD670C85004" ma:contentTypeVersion="17" ma:contentTypeDescription="Create a new document." ma:contentTypeScope="" ma:versionID="a5aa2b28500e7ea42bcbb380a982ea0b">
  <xsd:schema xmlns:xsd="http://www.w3.org/2001/XMLSchema" xmlns:xs="http://www.w3.org/2001/XMLSchema" xmlns:p="http://schemas.microsoft.com/office/2006/metadata/properties" xmlns:ns2="7e66cb10-3efc-4014-8772-dc2d1e570b36" xmlns:ns3="f91b9c4e-59e0-4b35-bbb5-d7dfa4b643ce" targetNamespace="http://schemas.microsoft.com/office/2006/metadata/properties" ma:root="true" ma:fieldsID="f2c39afdb149e31bf5c4916f849f66f5" ns2:_="" ns3:_="">
    <xsd:import namespace="7e66cb10-3efc-4014-8772-dc2d1e570b36"/>
    <xsd:import namespace="f91b9c4e-59e0-4b35-bbb5-d7dfa4b643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66cb10-3efc-4014-8772-dc2d1e570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4434b03-6174-4165-b1bd-5632f68db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1b9c4e-59e0-4b35-bbb5-d7dfa4b643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d053fc-b625-4636-9a16-b9c1ae0371ce}" ma:internalName="TaxCatchAll" ma:showField="CatchAllData" ma:web="f91b9c4e-59e0-4b35-bbb5-d7dfa4b643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85DFB-9780-428E-ABF1-BFBB432DFA6D}">
  <ds:schemaRefs>
    <ds:schemaRef ds:uri="http://schemas.microsoft.com/office/2006/metadata/properties"/>
    <ds:schemaRef ds:uri="http://schemas.microsoft.com/office/infopath/2007/PartnerControls"/>
    <ds:schemaRef ds:uri="5d35b44c-45fd-4bbe-98ff-f7f0cc550a11"/>
    <ds:schemaRef ds:uri="http://www.w3.org/XML/1998/namespace"/>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eafc86fa-123f-49e4-bc29-f4dc2157806f"/>
  </ds:schemaRefs>
</ds:datastoreItem>
</file>

<file path=customXml/itemProps2.xml><?xml version="1.0" encoding="utf-8"?>
<ds:datastoreItem xmlns:ds="http://schemas.openxmlformats.org/officeDocument/2006/customXml" ds:itemID="{B78B3A30-77F9-46D4-AE7F-A14B93E8395B}">
  <ds:schemaRefs>
    <ds:schemaRef ds:uri="http://schemas.microsoft.com/sharepoint/v3/contenttype/forms"/>
  </ds:schemaRefs>
</ds:datastoreItem>
</file>

<file path=customXml/itemProps3.xml><?xml version="1.0" encoding="utf-8"?>
<ds:datastoreItem xmlns:ds="http://schemas.openxmlformats.org/officeDocument/2006/customXml" ds:itemID="{3B2FCF13-F3D8-4410-9E59-A5696105B779}"/>
</file>

<file path=docProps/app.xml><?xml version="1.0" encoding="utf-8"?>
<Properties xmlns="http://schemas.openxmlformats.org/officeDocument/2006/extended-properties" xmlns:vt="http://schemas.openxmlformats.org/officeDocument/2006/docPropsVTypes">
  <Template/>
  <TotalTime>9531</TotalTime>
  <Words>1188</Words>
  <Application>Microsoft Office PowerPoint</Application>
  <PresentationFormat>Widescreen</PresentationFormat>
  <Paragraphs>48</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Arno Pro</vt:lpstr>
      <vt:lpstr>Calibri</vt:lpstr>
      <vt:lpstr>Century Gothic</vt:lpstr>
      <vt:lpstr>Franklin Gothic Book</vt:lpstr>
      <vt:lpstr>Franklin Gothic Medium</vt:lpstr>
      <vt:lpstr>Garamond</vt:lpstr>
      <vt:lpstr>Times New Roman</vt:lpstr>
      <vt:lpstr>Theme2</vt:lpstr>
      <vt:lpstr>The Role of Business Taxes, Incentives, and Other State Policies in Economic Development    </vt:lpstr>
      <vt:lpstr>What is goal of state economic development policy? What are appropriate programs to achieve that goal?</vt:lpstr>
      <vt:lpstr>Cost per job of job creation programs: Highest for business tax cuts, lowest for customized services</vt:lpstr>
      <vt:lpstr>Local job creation: Most jobs do not end up increasing local employment rates, but instead go to in-migrants</vt:lpstr>
      <vt:lpstr>Benefit-cost ratio of many “labor supply” programs is greater than for incentives or business tax cuts.</vt:lpstr>
      <vt:lpstr>Policy Recommendation #1: Incentives should NOT be funded by inadequately funding infrastructure, customized business services, or labor supply/skills programs. </vt:lpstr>
      <vt:lpstr>Policy Recommendation #2: Business tax incentives should be subject to an enforceable budget cap. </vt:lpstr>
      <vt:lpstr>Policy Recommendation #3: Target economic development dollars more to distressed places </vt:lpstr>
      <vt:lpstr>Policy Recommendation #4:  Link economic development programs more with workforce development programs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Communities Can Connect Economic and Skills Development</dc:title>
  <dc:creator>Michelle Miller-Adams</dc:creator>
  <cp:lastModifiedBy>Timothy J Bartik</cp:lastModifiedBy>
  <cp:revision>98</cp:revision>
  <cp:lastPrinted>2023-09-20T21:13:54Z</cp:lastPrinted>
  <dcterms:created xsi:type="dcterms:W3CDTF">2020-07-10T13:19:57Z</dcterms:created>
  <dcterms:modified xsi:type="dcterms:W3CDTF">2023-09-26T21:41:42Z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0x01010026E1F13096015C409E70AC477632C76F</vt:lpwstr>
  </property>
</Properties>
</file>