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0"/>
  </p:notesMasterIdLst>
  <p:sldIdLst>
    <p:sldId id="261" r:id="rId5"/>
    <p:sldId id="1158" r:id="rId6"/>
    <p:sldId id="1154" r:id="rId7"/>
    <p:sldId id="1155" r:id="rId8"/>
    <p:sldId id="11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C04E5C-F96D-BAE8-24FA-349AABBF5C1C}" name="Susan N Houseman" initials="SH" userId="S::Houseman@upjohn.org::a0c1b38c-59c2-4b0d-9078-7574950daf37" providerId="AD"/>
  <p188:author id="{232ED3A2-8757-23DA-7358-898BB4E347BB}" name="Timothy J Bartik" initials="TJB" userId="S::Bartik@upjohn.org::682e5de5-403f-450a-a7ef-1c65b97176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J Bartik" initials="TJB" lastIdx="5" clrIdx="0">
    <p:extLst>
      <p:ext uri="{19B8F6BF-5375-455C-9EA6-DF929625EA0E}">
        <p15:presenceInfo xmlns:p15="http://schemas.microsoft.com/office/powerpoint/2012/main" userId="S::Bartik@upjohn.org::682e5de5-403f-450a-a7ef-1c65b97176ce" providerId="AD"/>
      </p:ext>
    </p:extLst>
  </p:cmAuthor>
  <p:cmAuthor id="2" name="Michelle Miller-Adams" initials="MM" lastIdx="1" clrIdx="1">
    <p:extLst>
      <p:ext uri="{19B8F6BF-5375-455C-9EA6-DF929625EA0E}">
        <p15:presenceInfo xmlns:p15="http://schemas.microsoft.com/office/powerpoint/2012/main" userId="S::miller-adams@upjohn.org::d60cdf2e-4d05-420a-807d-3df2a971e908" providerId="AD"/>
      </p:ext>
    </p:extLst>
  </p:cmAuthor>
  <p:cmAuthor id="3" name="Brad Hershbein" initials="BJH" lastIdx="2" clrIdx="2">
    <p:extLst>
      <p:ext uri="{19B8F6BF-5375-455C-9EA6-DF929625EA0E}">
        <p15:presenceInfo xmlns:p15="http://schemas.microsoft.com/office/powerpoint/2012/main" userId="Brad Hershb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C8"/>
    <a:srgbClr val="AF2C32"/>
    <a:srgbClr val="006682"/>
    <a:srgbClr val="004A5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2" autoAdjust="0"/>
    <p:restoredTop sz="89646" autoAdjust="0"/>
  </p:normalViewPr>
  <p:slideViewPr>
    <p:cSldViewPr snapToGrid="0">
      <p:cViewPr varScale="1">
        <p:scale>
          <a:sx n="88" d="100"/>
          <a:sy n="88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J Bartik" userId="682e5de5-403f-450a-a7ef-1c65b97176ce" providerId="ADAL" clId="{2C329A84-43D4-4B82-ABDC-6E928BBE8F81}"/>
    <pc:docChg chg="modSld">
      <pc:chgData name="Timothy J Bartik" userId="682e5de5-403f-450a-a7ef-1c65b97176ce" providerId="ADAL" clId="{2C329A84-43D4-4B82-ABDC-6E928BBE8F81}" dt="2023-10-19T12:28:24.827" v="23" actId="20577"/>
      <pc:docMkLst>
        <pc:docMk/>
      </pc:docMkLst>
      <pc:sldChg chg="modSp mod">
        <pc:chgData name="Timothy J Bartik" userId="682e5de5-403f-450a-a7ef-1c65b97176ce" providerId="ADAL" clId="{2C329A84-43D4-4B82-ABDC-6E928BBE8F81}" dt="2023-10-19T12:27:57.452" v="10" actId="6549"/>
        <pc:sldMkLst>
          <pc:docMk/>
          <pc:sldMk cId="3180284505" sldId="1154"/>
        </pc:sldMkLst>
        <pc:spChg chg="mod">
          <ac:chgData name="Timothy J Bartik" userId="682e5de5-403f-450a-a7ef-1c65b97176ce" providerId="ADAL" clId="{2C329A84-43D4-4B82-ABDC-6E928BBE8F81}" dt="2023-10-19T12:27:57.452" v="10" actId="6549"/>
          <ac:spMkLst>
            <pc:docMk/>
            <pc:sldMk cId="3180284505" sldId="1154"/>
            <ac:spMk id="4" creationId="{7659BB6B-1626-0367-42A7-CE1EF575ADAC}"/>
          </ac:spMkLst>
        </pc:spChg>
      </pc:sldChg>
      <pc:sldChg chg="modSp mod">
        <pc:chgData name="Timothy J Bartik" userId="682e5de5-403f-450a-a7ef-1c65b97176ce" providerId="ADAL" clId="{2C329A84-43D4-4B82-ABDC-6E928BBE8F81}" dt="2023-10-19T12:28:24.827" v="23" actId="20577"/>
        <pc:sldMkLst>
          <pc:docMk/>
          <pc:sldMk cId="121475651" sldId="1155"/>
        </pc:sldMkLst>
        <pc:spChg chg="mod">
          <ac:chgData name="Timothy J Bartik" userId="682e5de5-403f-450a-a7ef-1c65b97176ce" providerId="ADAL" clId="{2C329A84-43D4-4B82-ABDC-6E928BBE8F81}" dt="2023-10-19T12:28:24.827" v="23" actId="20577"/>
          <ac:spMkLst>
            <pc:docMk/>
            <pc:sldMk cId="121475651" sldId="1155"/>
            <ac:spMk id="8" creationId="{EF8D0CC7-1EB1-4987-90C9-93E328EDB6A1}"/>
          </ac:spMkLst>
        </pc:spChg>
      </pc:sldChg>
      <pc:sldChg chg="delCm">
        <pc:chgData name="Timothy J Bartik" userId="682e5de5-403f-450a-a7ef-1c65b97176ce" providerId="ADAL" clId="{2C329A84-43D4-4B82-ABDC-6E928BBE8F81}" dt="2023-10-18T20:39:52.542" v="0"/>
        <pc:sldMkLst>
          <pc:docMk/>
          <pc:sldMk cId="1909903928" sldId="11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imothy J Bartik" userId="682e5de5-403f-450a-a7ef-1c65b97176ce" providerId="ADAL" clId="{2C329A84-43D4-4B82-ABDC-6E928BBE8F81}" dt="2023-10-18T20:39:52.542" v="0"/>
              <pc2:cmMkLst xmlns:pc2="http://schemas.microsoft.com/office/powerpoint/2019/9/main/command">
                <pc:docMk/>
                <pc:sldMk cId="1909903928" sldId="1156"/>
                <pc2:cmMk id="{566F2840-38F5-445F-AC50-8007D1F08503}"/>
              </pc2:cmMkLst>
            </pc226:cmChg>
          </p:ext>
        </pc:extLst>
      </pc:sldChg>
      <pc:sldChg chg="modSp mod delCm">
        <pc:chgData name="Timothy J Bartik" userId="682e5de5-403f-450a-a7ef-1c65b97176ce" providerId="ADAL" clId="{2C329A84-43D4-4B82-ABDC-6E928BBE8F81}" dt="2023-10-19T12:27:36.363" v="6" actId="6549"/>
        <pc:sldMkLst>
          <pc:docMk/>
          <pc:sldMk cId="494260061" sldId="1158"/>
        </pc:sldMkLst>
        <pc:spChg chg="mod">
          <ac:chgData name="Timothy J Bartik" userId="682e5de5-403f-450a-a7ef-1c65b97176ce" providerId="ADAL" clId="{2C329A84-43D4-4B82-ABDC-6E928BBE8F81}" dt="2023-10-19T12:27:36.363" v="6" actId="6549"/>
          <ac:spMkLst>
            <pc:docMk/>
            <pc:sldMk cId="494260061" sldId="1158"/>
            <ac:spMk id="3" creationId="{9792B4AF-3571-F3F9-A685-2595C6D997E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imothy J Bartik" userId="682e5de5-403f-450a-a7ef-1c65b97176ce" providerId="ADAL" clId="{2C329A84-43D4-4B82-ABDC-6E928BBE8F81}" dt="2023-10-18T20:39:52.542" v="0"/>
              <pc2:cmMkLst xmlns:pc2="http://schemas.microsoft.com/office/powerpoint/2019/9/main/command">
                <pc:docMk/>
                <pc:sldMk cId="494260061" sldId="1158"/>
                <pc2:cmMk id="{DDFC2073-5D8D-4B37-8A0C-17129F01C60E}"/>
              </pc2:cmMkLst>
            </pc226:cmChg>
            <pc226:cmChg xmlns:pc226="http://schemas.microsoft.com/office/powerpoint/2022/06/main/command" chg="del">
              <pc226:chgData name="Timothy J Bartik" userId="682e5de5-403f-450a-a7ef-1c65b97176ce" providerId="ADAL" clId="{2C329A84-43D4-4B82-ABDC-6E928BBE8F81}" dt="2023-10-18T20:39:52.542" v="0"/>
              <pc2:cmMkLst xmlns:pc2="http://schemas.microsoft.com/office/powerpoint/2019/9/main/command">
                <pc:docMk/>
                <pc:sldMk cId="494260061" sldId="1158"/>
                <pc2:cmMk id="{35FEF2C9-5F91-4545-90EB-1DE032C339F5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'[input for testimony.xlsx]cost per job created'!$K$19</c:f>
              <c:strCache>
                <c:ptCount val="1"/>
                <c:pt idx="0">
                  <c:v>Cost per direct job created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'[input for testimony.xlsx]cost per job created'!$J$20:$J$23</c:f>
              <c:strCache>
                <c:ptCount val="4"/>
                <c:pt idx="0">
                  <c:v>Manufacturing extension</c:v>
                </c:pt>
                <c:pt idx="1">
                  <c:v>Customized job training</c:v>
                </c:pt>
                <c:pt idx="2">
                  <c:v>Infrastructure</c:v>
                </c:pt>
                <c:pt idx="3">
                  <c:v>Business tax incentives</c:v>
                </c:pt>
              </c:strCache>
            </c:strRef>
          </c:cat>
          <c:val>
            <c:numRef>
              <c:f>'[input for testimony.xlsx]cost per job created'!$K$20:$K$23</c:f>
              <c:numCache>
                <c:formatCode>_("$"* #,##0_);_("$"* \(#,##0\);_("$"* "-"??_);_(@_)</c:formatCode>
                <c:ptCount val="4"/>
                <c:pt idx="0">
                  <c:v>90000</c:v>
                </c:pt>
                <c:pt idx="1">
                  <c:v>96000</c:v>
                </c:pt>
                <c:pt idx="2">
                  <c:v>181000</c:v>
                </c:pt>
                <c:pt idx="3">
                  <c:v>509000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A-456B-AA24-C1A9C2A724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8339791"/>
        <c:axId val="138339375"/>
      </c:barChart>
      <c:catAx>
        <c:axId val="13833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375"/>
        <c:crosses val="autoZero"/>
        <c:auto val="1"/>
        <c:lblAlgn val="ctr"/>
        <c:lblOffset val="100"/>
        <c:noMultiLvlLbl val="0"/>
      </c:catAx>
      <c:valAx>
        <c:axId val="138339375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13833979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Sheet1!$H$11:$J$12</c:f>
              <c:multiLvlStrCache>
                <c:ptCount val="3"/>
                <c:lvl>
                  <c:pt idx="0">
                    <c:v>Distressed counties</c:v>
                  </c:pt>
                  <c:pt idx="1">
                    <c:v>Average counties</c:v>
                  </c:pt>
                  <c:pt idx="2">
                    <c:v>Booming counties</c:v>
                  </c:pt>
                </c:lvl>
                <c:lvl>
                  <c:pt idx="0">
                    <c:v>% of jobs that boost local employment rates</c:v>
                  </c:pt>
                </c:lvl>
              </c:multiLvlStrCache>
            </c:multiLvlStrRef>
          </c:cat>
          <c:val>
            <c:numRef>
              <c:f>Sheet1!$H$13:$J$13</c:f>
              <c:numCache>
                <c:formatCode>0%</c:formatCode>
                <c:ptCount val="3"/>
                <c:pt idx="0">
                  <c:v>0.45</c:v>
                </c:pt>
                <c:pt idx="1">
                  <c:v>0.26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B-4848-B865-811D8CDB42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02108863"/>
        <c:axId val="1075004495"/>
      </c:barChart>
      <c:catAx>
        <c:axId val="110210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004495"/>
        <c:crosses val="autoZero"/>
        <c:auto val="1"/>
        <c:lblAlgn val="ctr"/>
        <c:lblOffset val="100"/>
        <c:noMultiLvlLbl val="0"/>
      </c:catAx>
      <c:valAx>
        <c:axId val="10750044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021088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321E9-41B2-4624-B346-38E7283F3043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7050F-AEE5-4572-9D17-7F3C06FBB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7050F-AEE5-4572-9D17-7F3C06FBB9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9D780A-E25A-434E-B019-A115FDF5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r="26417" b="9835"/>
          <a:stretch/>
        </p:blipFill>
        <p:spPr>
          <a:xfrm>
            <a:off x="4273819" y="1"/>
            <a:ext cx="8349230" cy="68579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10982B-F2C8-4448-BAAA-599517D7E8DE}"/>
              </a:ext>
            </a:extLst>
          </p:cNvPr>
          <p:cNvSpPr/>
          <p:nvPr/>
        </p:nvSpPr>
        <p:spPr>
          <a:xfrm>
            <a:off x="0" y="0"/>
            <a:ext cx="12623049" cy="6867334"/>
          </a:xfrm>
          <a:prstGeom prst="rect">
            <a:avLst/>
          </a:prstGeom>
          <a:solidFill>
            <a:srgbClr val="004A5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30">
            <a:extLst>
              <a:ext uri="{FF2B5EF4-FFF2-40B4-BE49-F238E27FC236}">
                <a16:creationId xmlns:a16="http://schemas.microsoft.com/office/drawing/2014/main" id="{815788FA-A4A3-4A3E-83AA-8D4CD6D3533E}"/>
              </a:ext>
            </a:extLst>
          </p:cNvPr>
          <p:cNvSpPr/>
          <p:nvPr/>
        </p:nvSpPr>
        <p:spPr>
          <a:xfrm rot="5400000">
            <a:off x="1961454" y="-1961451"/>
            <a:ext cx="6867333" cy="10790242"/>
          </a:xfrm>
          <a:custGeom>
            <a:avLst/>
            <a:gdLst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5243804 w 6858000"/>
              <a:gd name="connsiteY2" fmla="*/ 5271796 h 6858000"/>
              <a:gd name="connsiteX3" fmla="*/ 6858000 w 6858000"/>
              <a:gd name="connsiteY3" fmla="*/ 6858000 h 6858000"/>
              <a:gd name="connsiteX4" fmla="*/ 0 w 6858000"/>
              <a:gd name="connsiteY4" fmla="*/ 6858000 h 6858000"/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5243804 w 6858000"/>
              <a:gd name="connsiteY2" fmla="*/ 5271796 h 6858000"/>
              <a:gd name="connsiteX3" fmla="*/ 6858000 w 6858000"/>
              <a:gd name="connsiteY3" fmla="*/ 6858000 h 6858000"/>
              <a:gd name="connsiteX4" fmla="*/ 0 w 6858000"/>
              <a:gd name="connsiteY4" fmla="*/ 6858000 h 6858000"/>
              <a:gd name="connsiteX0" fmla="*/ 0 w 6876661"/>
              <a:gd name="connsiteY0" fmla="*/ 6858000 h 6858000"/>
              <a:gd name="connsiteX1" fmla="*/ 0 w 6876661"/>
              <a:gd name="connsiteY1" fmla="*/ 0 h 6858000"/>
              <a:gd name="connsiteX2" fmla="*/ 6876661 w 6876661"/>
              <a:gd name="connsiteY2" fmla="*/ 4077477 h 6858000"/>
              <a:gd name="connsiteX3" fmla="*/ 6858000 w 6876661"/>
              <a:gd name="connsiteY3" fmla="*/ 6858000 h 6858000"/>
              <a:gd name="connsiteX4" fmla="*/ 0 w 6876661"/>
              <a:gd name="connsiteY4" fmla="*/ 6858000 h 6858000"/>
              <a:gd name="connsiteX0" fmla="*/ 0 w 6876664"/>
              <a:gd name="connsiteY0" fmla="*/ 6858000 h 6858000"/>
              <a:gd name="connsiteX1" fmla="*/ 0 w 6876664"/>
              <a:gd name="connsiteY1" fmla="*/ 0 h 6858000"/>
              <a:gd name="connsiteX2" fmla="*/ 6876664 w 6876664"/>
              <a:gd name="connsiteY2" fmla="*/ 3013787 h 6858000"/>
              <a:gd name="connsiteX3" fmla="*/ 6858000 w 6876664"/>
              <a:gd name="connsiteY3" fmla="*/ 6858000 h 6858000"/>
              <a:gd name="connsiteX4" fmla="*/ 0 w 6876664"/>
              <a:gd name="connsiteY4" fmla="*/ 6858000 h 6858000"/>
              <a:gd name="connsiteX0" fmla="*/ 0 w 6867333"/>
              <a:gd name="connsiteY0" fmla="*/ 6858000 h 6858000"/>
              <a:gd name="connsiteX1" fmla="*/ 0 w 6867333"/>
              <a:gd name="connsiteY1" fmla="*/ 0 h 6858000"/>
              <a:gd name="connsiteX2" fmla="*/ 6867333 w 6867333"/>
              <a:gd name="connsiteY2" fmla="*/ 3657599 h 6858000"/>
              <a:gd name="connsiteX3" fmla="*/ 6858000 w 6867333"/>
              <a:gd name="connsiteY3" fmla="*/ 6858000 h 6858000"/>
              <a:gd name="connsiteX4" fmla="*/ 0 w 686733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333" h="6858000">
                <a:moveTo>
                  <a:pt x="0" y="6858000"/>
                </a:moveTo>
                <a:lnTo>
                  <a:pt x="0" y="0"/>
                </a:lnTo>
                <a:lnTo>
                  <a:pt x="6867333" y="3657599"/>
                </a:lnTo>
                <a:cubicBezTo>
                  <a:pt x="6861112" y="4939003"/>
                  <a:pt x="6864221" y="5576596"/>
                  <a:pt x="68580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9CB99-FCF1-4927-A128-D5E4DD2AB2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731520"/>
            <a:ext cx="8266176" cy="150876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080C-6D88-49BB-AB3A-7E91FDCA3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04" y="3383280"/>
            <a:ext cx="6876288" cy="896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Presentation to the</a:t>
            </a:r>
          </a:p>
          <a:p>
            <a:r>
              <a:rPr lang="en-US"/>
              <a:t>NAME OF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CEA3-56D0-4280-8F2A-BA636272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4928616"/>
            <a:ext cx="5614416" cy="1078992"/>
          </a:xfrm>
          <a:prstGeom prst="rect">
            <a:avLst/>
          </a:prstGeom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BF8F5-302F-4008-97A8-A958DBFA4464}"/>
              </a:ext>
            </a:extLst>
          </p:cNvPr>
          <p:cNvSpPr/>
          <p:nvPr/>
        </p:nvSpPr>
        <p:spPr>
          <a:xfrm>
            <a:off x="603116" y="2972697"/>
            <a:ext cx="6517992" cy="153276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29B261-5456-462B-9586-760A8DBD8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40" y="6129668"/>
            <a:ext cx="11372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31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FB806-F209-4E96-8673-0CF596555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77914-5A0C-400E-A641-830B82068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3D8FC-38C2-4442-8656-51703BB6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EB36-605F-4C7E-9E98-65F9EF0C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Source: Current Employment Statistics Survey, Bureau of Labor Statistics, Seasonally adjusted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4225-2879-4C14-8F55-572C9AA9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3D312-A0FF-49F3-A38F-4434FFA347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arallelogram 4">
            <a:extLst>
              <a:ext uri="{FF2B5EF4-FFF2-40B4-BE49-F238E27FC236}">
                <a16:creationId xmlns:a16="http://schemas.microsoft.com/office/drawing/2014/main" id="{807F4E92-160A-48E1-BF41-639DEE80AFD0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9791A7-068F-4913-A791-C6448B672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9" name="Parallelogram 4">
            <a:extLst>
              <a:ext uri="{FF2B5EF4-FFF2-40B4-BE49-F238E27FC236}">
                <a16:creationId xmlns:a16="http://schemas.microsoft.com/office/drawing/2014/main" id="{5E775198-7BAE-42E4-956C-E555DAEE96ED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1868BA19-59E7-4235-94F4-7E4B627C9452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0D8421AA-E0FA-4071-8B2C-A96C70D2A0BC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2349EF-02F9-47B4-96A6-0AF3D7F06234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5C1E99-3073-41DE-B46A-3489402E73AA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419CB-7C2F-499E-A228-3F64D37AB315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7E4790-23D0-4E0E-80CB-88166D78F5E2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49B8B71-CA83-4A25-B6A4-5E5D37CF71F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8F2169B-DB7C-42B9-9459-FEB67D228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C638E5E5-8B7C-4588-B179-3C9DA2CAB0F5}"/>
              </a:ext>
            </a:extLst>
          </p:cNvPr>
          <p:cNvSpPr txBox="1">
            <a:spLocks/>
          </p:cNvSpPr>
          <p:nvPr userDrawn="1"/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9E7BA6-402C-450E-A3B3-E1CFCC28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60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E52C71E-DAA8-445F-88E8-D056BCA2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" y="0"/>
            <a:ext cx="12175142" cy="68501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0C7B9A-E741-400B-A70F-C7C566765092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4A5E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E329637-C5EE-4196-9470-006FC07D9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3" y="5798487"/>
            <a:ext cx="1784607" cy="71745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6A1F59C-0EC3-424B-9128-7FE5B126D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787" y="5636765"/>
            <a:ext cx="2313100" cy="10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C00A3-70D6-42E7-A916-40F43A89D6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290ED-34E7-4BC1-A14D-A6594C352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3776472"/>
            <a:ext cx="5733288" cy="150876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AFCB0-C19F-40CA-A46B-FB160D18BF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1792" y="2880360"/>
            <a:ext cx="6656832" cy="521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9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SUBTITLE, if any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CFB29-9E18-4A3F-94D6-6AF82285917C}"/>
              </a:ext>
            </a:extLst>
          </p:cNvPr>
          <p:cNvSpPr/>
          <p:nvPr/>
        </p:nvSpPr>
        <p:spPr>
          <a:xfrm>
            <a:off x="619620" y="3429000"/>
            <a:ext cx="6413477" cy="120868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S title and content sli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4">
            <a:extLst>
              <a:ext uri="{FF2B5EF4-FFF2-40B4-BE49-F238E27FC236}">
                <a16:creationId xmlns:a16="http://schemas.microsoft.com/office/drawing/2014/main" id="{9D43F345-92EA-4C04-AC0D-8ADA9553F1FF}"/>
              </a:ext>
            </a:extLst>
          </p:cNvPr>
          <p:cNvSpPr/>
          <p:nvPr userDrawn="1"/>
        </p:nvSpPr>
        <p:spPr>
          <a:xfrm>
            <a:off x="8487" y="6155532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61013BCE-5C27-4D06-9F61-87C99B90C422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4">
            <a:extLst>
              <a:ext uri="{FF2B5EF4-FFF2-40B4-BE49-F238E27FC236}">
                <a16:creationId xmlns:a16="http://schemas.microsoft.com/office/drawing/2014/main" id="{97133849-879E-47EB-B0F2-A24461BBD4C0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4">
            <a:extLst>
              <a:ext uri="{FF2B5EF4-FFF2-40B4-BE49-F238E27FC236}">
                <a16:creationId xmlns:a16="http://schemas.microsoft.com/office/drawing/2014/main" id="{2FBA3ABC-B54D-4DC3-AD32-3BCE518F49BD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4F14F-7556-45DA-9718-CC1DEAAB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119"/>
            <a:ext cx="10515600" cy="1325563"/>
          </a:xfrm>
        </p:spPr>
        <p:txBody>
          <a:bodyPr>
            <a:normAutofit/>
          </a:bodyPr>
          <a:lstStyle>
            <a:lvl1pPr>
              <a:defRPr sz="3800" b="1" i="0" baseline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744E-17C2-4D29-88E6-3857DA7B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194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0BDE7-AE92-4CD6-8DE7-5D990A22DC02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A2FEB-1780-472B-8C03-8F6468BD3D1E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96484-8299-46BA-BCF3-87803EA2B8E8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EA12F-85D1-44DA-AF3B-0558678E4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95160-9C70-46DE-B68B-BF37868A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2420" y="6304756"/>
            <a:ext cx="2245516" cy="365125"/>
          </a:xfrm>
          <a:prstGeom prst="rect">
            <a:avLst/>
          </a:prstGeom>
        </p:spPr>
        <p:txBody>
          <a:bodyPr/>
          <a:lstStyle/>
          <a:p>
            <a:fld id="{7983D312-A0FF-49F3-A38F-4434FFA347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DDA617B-0C3D-470B-B65F-133520F416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633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S Survey blank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1DE96A4A-0DAA-4184-9FB3-594A55D0AE7E}"/>
              </a:ext>
            </a:extLst>
          </p:cNvPr>
          <p:cNvSpPr/>
          <p:nvPr/>
        </p:nvSpPr>
        <p:spPr>
          <a:xfrm>
            <a:off x="0" y="6131717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DB420-CF5A-41C6-BA1F-72BCBB47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8" name="Parallelogram 4">
            <a:extLst>
              <a:ext uri="{FF2B5EF4-FFF2-40B4-BE49-F238E27FC236}">
                <a16:creationId xmlns:a16="http://schemas.microsoft.com/office/drawing/2014/main" id="{0027D747-CE6D-4C50-98EB-F7F51C7A85F7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4">
            <a:extLst>
              <a:ext uri="{FF2B5EF4-FFF2-40B4-BE49-F238E27FC236}">
                <a16:creationId xmlns:a16="http://schemas.microsoft.com/office/drawing/2014/main" id="{67881177-33A2-42E5-99CF-EF4872B24634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E8DF94CD-B642-4FD3-B539-4C76AFD49A26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FD280-20AE-4824-A0E7-59EC7F6FD64E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9542E-4F0F-4EBD-B7B0-8767DC89723A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49D14-4B9C-4A36-B994-96A1E5661CAB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ED940-AD33-4218-B5FA-0E9518CC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FED2DAF-0512-4D67-BFCD-306FB9F5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3488"/>
            <a:ext cx="219075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490F9E8-D719-482E-A6D8-AD77B6C080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29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4">
            <a:extLst>
              <a:ext uri="{FF2B5EF4-FFF2-40B4-BE49-F238E27FC236}">
                <a16:creationId xmlns:a16="http://schemas.microsoft.com/office/drawing/2014/main" id="{6E0BC323-B4A9-4F41-AE83-217A4452AFA3}"/>
              </a:ext>
            </a:extLst>
          </p:cNvPr>
          <p:cNvSpPr/>
          <p:nvPr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E22F4-8011-4712-9ECC-0470E31C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3" name="Parallelogram 4">
            <a:extLst>
              <a:ext uri="{FF2B5EF4-FFF2-40B4-BE49-F238E27FC236}">
                <a16:creationId xmlns:a16="http://schemas.microsoft.com/office/drawing/2014/main" id="{412CE147-15F5-460C-8C84-FF9C7C2920E8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4">
            <a:extLst>
              <a:ext uri="{FF2B5EF4-FFF2-40B4-BE49-F238E27FC236}">
                <a16:creationId xmlns:a16="http://schemas.microsoft.com/office/drawing/2014/main" id="{9F308F53-9EE1-4E15-A2E9-AFF006F880ED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arallelogram 4">
            <a:extLst>
              <a:ext uri="{FF2B5EF4-FFF2-40B4-BE49-F238E27FC236}">
                <a16:creationId xmlns:a16="http://schemas.microsoft.com/office/drawing/2014/main" id="{EF855D60-3468-49B8-9C4E-61D944C1DEA5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B70E-06A9-4328-8B3D-A0F8ADD0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9DF95-7A37-4CD3-BAA4-5B6AA1419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B3AEC-5590-44CA-91DE-3C4F407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1FC9F-905B-4BE6-909F-F446A311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B718E-8F75-4526-BA77-AF72542F2E36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097AE-F4FC-41CF-B93E-4F86C6013ACD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35934-B8B3-4686-80ED-4E65742780D9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03A6723-EDD4-440E-BE49-C6F2950B6C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2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14E3EE7-B2D8-4C82-8B6B-C105D5BBC7A2}"/>
              </a:ext>
            </a:extLst>
          </p:cNvPr>
          <p:cNvSpPr/>
          <p:nvPr/>
        </p:nvSpPr>
        <p:spPr>
          <a:xfrm>
            <a:off x="-1" y="6145214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57FB8-8B79-44D5-A38E-4F67BD3C7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7" name="Parallelogram 4">
            <a:extLst>
              <a:ext uri="{FF2B5EF4-FFF2-40B4-BE49-F238E27FC236}">
                <a16:creationId xmlns:a16="http://schemas.microsoft.com/office/drawing/2014/main" id="{44E8CC26-9FB2-4B9E-89F7-D8107908D2D3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4">
            <a:extLst>
              <a:ext uri="{FF2B5EF4-FFF2-40B4-BE49-F238E27FC236}">
                <a16:creationId xmlns:a16="http://schemas.microsoft.com/office/drawing/2014/main" id="{4B745868-BBC0-47EB-A1EC-34637C0AE176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4">
            <a:extLst>
              <a:ext uri="{FF2B5EF4-FFF2-40B4-BE49-F238E27FC236}">
                <a16:creationId xmlns:a16="http://schemas.microsoft.com/office/drawing/2014/main" id="{0B5AF528-FBE9-4A90-A2F8-9E30DF91FA51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E0456-6DD9-4041-847D-8E0E8EB40347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18EA3-76E5-4EE6-8764-9EC542BF01B1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FF6A8-52B5-493E-A2BF-B4EA87EF3889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D5B1-AFE1-47DE-8F57-068D4B9B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98BE1C-088E-439C-A993-E01784F8ED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36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4">
            <a:extLst>
              <a:ext uri="{FF2B5EF4-FFF2-40B4-BE49-F238E27FC236}">
                <a16:creationId xmlns:a16="http://schemas.microsoft.com/office/drawing/2014/main" id="{FE36DB0F-4588-4B1B-8620-5033E7DCD5F3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03D29-306B-46A8-9A46-C66A67D60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0" name="Parallelogram 4">
            <a:extLst>
              <a:ext uri="{FF2B5EF4-FFF2-40B4-BE49-F238E27FC236}">
                <a16:creationId xmlns:a16="http://schemas.microsoft.com/office/drawing/2014/main" id="{9D34F763-4792-40E6-8BF8-795FA5B1230C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D5751C8D-2362-42BA-8CC9-FB849CFF0364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257B42CE-250D-47CF-BA94-B33F03F768F6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6A464B-CC05-4C38-B4B4-732AC9816F49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417F5-9FAE-49E3-9771-2E152F07551F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F39B3-03F0-406E-9896-C92FDA5FB581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9BB8-9CBD-47B1-9D99-49CE9980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77CA-CF4B-4D92-BBA9-906B6F14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6223C-5282-45B6-AB91-5EE5C261F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CDC3C-C15F-4A73-9D89-0E656F18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30EBE0E-2FD1-4DD6-855A-AFC5B12C8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287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4">
            <a:extLst>
              <a:ext uri="{FF2B5EF4-FFF2-40B4-BE49-F238E27FC236}">
                <a16:creationId xmlns:a16="http://schemas.microsoft.com/office/drawing/2014/main" id="{7C5BDF59-223F-451A-A3F2-B5737D9E8831}"/>
              </a:ext>
            </a:extLst>
          </p:cNvPr>
          <p:cNvSpPr/>
          <p:nvPr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A6429-ABF4-4CF5-9A8E-5880A199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0" name="Parallelogram 4">
            <a:extLst>
              <a:ext uri="{FF2B5EF4-FFF2-40B4-BE49-F238E27FC236}">
                <a16:creationId xmlns:a16="http://schemas.microsoft.com/office/drawing/2014/main" id="{8EBB4EE6-E215-4E96-AAC0-C8930113497D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EC264C02-BFB0-4F9D-A62C-190E1179E7BA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6D3A1378-7FD2-4F1F-869F-370DFA2E7507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B0975-E3B5-41BD-879D-CEBFF268E063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89A00A-9480-4854-B6A0-066365948193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56C40-FDF6-4B45-A4A7-F25D1BD18495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94089-6AD2-4C79-A624-BAD175E5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FE20-1225-4B9B-A526-54DBF698D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AC749-AFD9-4BCC-B41E-C7F41D83B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E83DE-30A9-47FA-B808-4604DFEF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166F1C3-3E16-4D9B-AEC4-820192B90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53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C6D3-7701-4249-BDC9-371C738E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E13DB-C519-4067-A4C9-74989807E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6CB5-B865-45B1-AE8A-9925B488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4B4C-DCF1-4583-A7E8-EDD080BD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Source: Current Employment Statistics Survey, Bureau of Labor Statistics, Seasonally adjusted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5497-6661-4676-A5FC-83820B32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3D312-A0FF-49F3-A38F-4434FFA347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arallelogram 4">
            <a:extLst>
              <a:ext uri="{FF2B5EF4-FFF2-40B4-BE49-F238E27FC236}">
                <a16:creationId xmlns:a16="http://schemas.microsoft.com/office/drawing/2014/main" id="{EDE5C1F4-A0B7-46EA-BBCD-AC84FCEB4F63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720709-836C-4C03-A6ED-9F03B1A5F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9" name="Parallelogram 4">
            <a:extLst>
              <a:ext uri="{FF2B5EF4-FFF2-40B4-BE49-F238E27FC236}">
                <a16:creationId xmlns:a16="http://schemas.microsoft.com/office/drawing/2014/main" id="{44BEDC3E-1A75-4C6D-BAF6-793BF55FA03C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2488C8A6-0858-4219-8855-05E5BB7629C6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63010C86-34AD-42D4-88FA-04F7095F31DD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F4BB57-3967-473F-9ADD-6BE1B21B46F1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AF49D4-DBBD-4280-9EF4-175933880A05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5B859-8DFC-4EEE-82D2-0B73BD68424D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273537E-3A50-401F-A586-978BF317403F}"/>
              </a:ext>
            </a:extLst>
          </p:cNvPr>
          <p:cNvSpPr txBox="1">
            <a:spLocks/>
          </p:cNvSpPr>
          <p:nvPr userDrawn="1"/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7B80E37-BCE2-4B57-8334-0E20590C2E4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F112FEA-44E1-4ED3-89A1-E390948FA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9C25981B-879D-483C-9D49-FFC54AC29006}"/>
              </a:ext>
            </a:extLst>
          </p:cNvPr>
          <p:cNvSpPr txBox="1">
            <a:spLocks/>
          </p:cNvSpPr>
          <p:nvPr userDrawn="1"/>
        </p:nvSpPr>
        <p:spPr>
          <a:xfrm>
            <a:off x="81747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283BEE-5593-45AB-9074-86893EEA9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DE631360-B154-421B-993F-7408E88CF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7" y="6163796"/>
            <a:ext cx="1483533" cy="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31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AA293-4D2C-430B-98B3-F4EC2E50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3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E658BB-80D3-428E-8B59-F73BCBDFA5C2}"/>
              </a:ext>
            </a:extLst>
          </p:cNvPr>
          <p:cNvSpPr/>
          <p:nvPr/>
        </p:nvSpPr>
        <p:spPr>
          <a:xfrm>
            <a:off x="2535732" y="5769049"/>
            <a:ext cx="6769634" cy="770063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605776" y="3554413"/>
            <a:ext cx="7203687" cy="18097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Tim Bartik </a:t>
            </a:r>
          </a:p>
          <a:p>
            <a:pPr marL="0" indent="0">
              <a:buNone/>
            </a:pPr>
            <a:r>
              <a:rPr lang="en-US" sz="35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W.E. Upjohn Institute for Employment Research</a:t>
            </a: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Testimony to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Economic and Community Development Committee, Michigan State Senate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October 19, 2023</a:t>
            </a:r>
          </a:p>
          <a:p>
            <a:endParaRPr lang="en-US" sz="4400" dirty="0">
              <a:latin typeface="Arno Pro" panose="02020502040506020403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1605777" y="1598279"/>
            <a:ext cx="10586224" cy="12217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Khmer UI" panose="020B0604020202020204" pitchFamily="34" charset="0"/>
              </a:rPr>
              <a:t>Research Findings Relevant to Proposed Reforms to Michigan’s Economic Development Programs </a:t>
            </a: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  <a:cs typeface="Khmer UI" panose="020B0604020202020204" pitchFamily="34" charset="0"/>
              </a:rPr>
              <a:t> </a:t>
            </a:r>
            <a:br>
              <a:rPr lang="en-US" sz="4400" b="1" dirty="0">
                <a:latin typeface="Garamond" panose="02020404030301010803" pitchFamily="18" charset="0"/>
                <a:cs typeface="Khmer UI" panose="020B0604020202020204" pitchFamily="34" charset="0"/>
              </a:rPr>
            </a:br>
            <a:endParaRPr lang="en-US" sz="4400" b="1" dirty="0">
              <a:solidFill>
                <a:schemeClr val="bg1"/>
              </a:solidFill>
              <a:latin typeface="Century Gothic" panose="020B0502020202020204" pitchFamily="34" charset="0"/>
              <a:cs typeface="Khmer UI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EC0F2-CD31-4272-95F7-0654B2AAEFC2}"/>
              </a:ext>
            </a:extLst>
          </p:cNvPr>
          <p:cNvSpPr/>
          <p:nvPr/>
        </p:nvSpPr>
        <p:spPr>
          <a:xfrm>
            <a:off x="1239520" y="1198880"/>
            <a:ext cx="254000" cy="167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0997E-2505-4CEE-907E-B8B109B6190F}"/>
              </a:ext>
            </a:extLst>
          </p:cNvPr>
          <p:cNvSpPr/>
          <p:nvPr/>
        </p:nvSpPr>
        <p:spPr>
          <a:xfrm>
            <a:off x="1239520" y="3553691"/>
            <a:ext cx="254000" cy="5204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500AD0-7823-4BFE-ACCD-0977D222E059}"/>
              </a:ext>
            </a:extLst>
          </p:cNvPr>
          <p:cNvSpPr/>
          <p:nvPr/>
        </p:nvSpPr>
        <p:spPr>
          <a:xfrm>
            <a:off x="1239520" y="4531361"/>
            <a:ext cx="254000" cy="721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2ADA8-0F7F-495B-8589-C4B959359D67}"/>
              </a:ext>
            </a:extLst>
          </p:cNvPr>
          <p:cNvSpPr txBox="1"/>
          <p:nvPr/>
        </p:nvSpPr>
        <p:spPr>
          <a:xfrm>
            <a:off x="2658676" y="5758778"/>
            <a:ext cx="651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Based in part on March 2023 Bartik testimony to this committee: </a:t>
            </a:r>
            <a:r>
              <a:rPr lang="en-US" sz="2000" dirty="0">
                <a:solidFill>
                  <a:srgbClr val="009DC8"/>
                </a:solidFill>
                <a:latin typeface="Garamond" panose="02020404030301010803" pitchFamily="18" charset="0"/>
              </a:rPr>
              <a:t>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779A59-4291-48D3-B9CC-111CAADC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79"/>
            <a:ext cx="10972800" cy="752786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Research finding 1: Shifting a state’s mix of incentives towards customized business services, and relying  less on cash incentives has key advantages: (1) services more cost-effective; (2) services have automatic clawback; (3) customized training can get more needy workers into hiring queue. 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7FE066-2119-9685-7B28-7F310C0692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4445299"/>
              </p:ext>
            </p:extLst>
          </p:nvPr>
        </p:nvGraphicFramePr>
        <p:xfrm>
          <a:off x="838199" y="1637211"/>
          <a:ext cx="5649687" cy="428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92B4AF-3571-F3F9-A685-2595C6D997EE}"/>
              </a:ext>
            </a:extLst>
          </p:cNvPr>
          <p:cNvSpPr txBox="1"/>
          <p:nvPr/>
        </p:nvSpPr>
        <p:spPr>
          <a:xfrm>
            <a:off x="7306490" y="2127481"/>
            <a:ext cx="357922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Therefore, proposed Make It In Michigan Fund requirement that 20% of funds go to services is likely to make incentives both more effective and more inclusive.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Similar reforms would improve the proposed Michigan Strategic Tax Capture Program.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In </a:t>
            </a:r>
            <a:r>
              <a:rPr lang="en-US" dirty="0">
                <a:latin typeface="Garamond" panose="02020404030301010803" pitchFamily="18" charset="0"/>
              </a:rPr>
              <a:t>long run</a:t>
            </a:r>
            <a:r>
              <a:rPr lang="en-US" sz="1800" dirty="0">
                <a:latin typeface="Garamond" panose="02020404030301010803" pitchFamily="18" charset="0"/>
              </a:rPr>
              <a:t>, Michigan should support such customized services</a:t>
            </a:r>
            <a:r>
              <a:rPr lang="en-US" dirty="0">
                <a:latin typeface="Garamond" panose="02020404030301010803" pitchFamily="18" charset="0"/>
              </a:rPr>
              <a:t> even if not tied to </a:t>
            </a:r>
            <a:r>
              <a:rPr lang="en-US" sz="1800" dirty="0">
                <a:latin typeface="Garamond" panose="02020404030301010803" pitchFamily="18" charset="0"/>
              </a:rPr>
              <a:t>large projects. But these reforms move us in that direction. </a:t>
            </a:r>
          </a:p>
        </p:txBody>
      </p:sp>
    </p:spTree>
    <p:extLst>
      <p:ext uri="{BB962C8B-B14F-4D97-AF65-F5344CB8AC3E}">
        <p14:creationId xmlns:p14="http://schemas.microsoft.com/office/powerpoint/2010/main" val="49426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F7C34-7647-4860-A181-C44BEFD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72800" cy="66807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Garamond" panose="02020404030301010803" pitchFamily="18" charset="0"/>
              </a:rPr>
              <a:t>Research finding 2: Benefits of job creation projects much higher if in distressed counties, or if projects coordinate with local training &amp; support services for workers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2DF67C3-3673-DE11-BDEB-0C55E8C090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9036211"/>
              </p:ext>
            </p:extLst>
          </p:nvPr>
        </p:nvGraphicFramePr>
        <p:xfrm>
          <a:off x="639763" y="1554163"/>
          <a:ext cx="6353319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59BB6B-1626-0367-42A7-CE1EF575ADAC}"/>
              </a:ext>
            </a:extLst>
          </p:cNvPr>
          <p:cNvSpPr txBox="1"/>
          <p:nvPr/>
        </p:nvSpPr>
        <p:spPr>
          <a:xfrm>
            <a:off x="7306491" y="1849146"/>
            <a:ext cx="383177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Therefore, provisions in proposed Make It In Michigan Fund to favor high unemployment areas, or projects with ties to job training, make sense.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Similarly, language in proposed Michigan Strategic Tax Capture Program that assisted businesses coordinate with local workforce agencies is supported by research, as is language prioritizing disadvantaged communities. 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Garamond" panose="02020404030301010803" pitchFamily="18" charset="0"/>
              </a:rPr>
              <a:t>“State economic impact” in all these programs should be defined not as boost in state personal income or earnings, but boost in income or earnings </a:t>
            </a:r>
            <a:r>
              <a:rPr lang="en-US" sz="1800" i="1" dirty="0">
                <a:latin typeface="Garamond" panose="02020404030301010803" pitchFamily="18" charset="0"/>
              </a:rPr>
              <a:t>per capita. </a:t>
            </a:r>
            <a:endParaRPr lang="en-US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F7C34-7647-4860-A181-C44BEFD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72800" cy="66807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Garamond" panose="02020404030301010803" pitchFamily="18" charset="0"/>
              </a:rPr>
              <a:t>Research finding 3: Incentive programs should be subject to budget constraint, ideally % of gross business taxes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8D0CC7-1EB1-4987-90C9-93E328EDB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554480"/>
            <a:ext cx="10972800" cy="425667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Garamond" panose="02020404030301010803" pitchFamily="18" charset="0"/>
              </a:rPr>
              <a:t>Why budget constraint: Incentives should not squeeze out key public services that support economic development, such as public schools, universities, and early childhood programs.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Garamond" panose="02020404030301010803" pitchFamily="18" charset="0"/>
              </a:rPr>
              <a:t>Why % of business tax revenues: Although well-designed incentives also benefit general public, immediate beneficiary is business sector. Net business tax revenues should make some contribution to supporting state public services.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Garamond" panose="02020404030301010803" pitchFamily="18" charset="0"/>
              </a:rPr>
              <a:t>Therefore, over long-term, any state incentive fund – including proposed Make It In Michigan Fund, or Michigan Strategic Tax </a:t>
            </a:r>
            <a:r>
              <a:rPr lang="en-US" sz="2400">
                <a:latin typeface="Garamond" panose="02020404030301010803" pitchFamily="18" charset="0"/>
              </a:rPr>
              <a:t>Capture Program </a:t>
            </a:r>
            <a:r>
              <a:rPr lang="en-US" sz="2400" dirty="0">
                <a:latin typeface="Garamond" panose="02020404030301010803" pitchFamily="18" charset="0"/>
              </a:rPr>
              <a:t>– should be part of overall state incentive budget that is % of gross business tax revenue.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Garamond" panose="020204040303010108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47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F7C34-7647-4860-A181-C44BEFD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72800" cy="66807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Garamond" panose="02020404030301010803" pitchFamily="18" charset="0"/>
              </a:rPr>
              <a:t>Summary: research-based reforms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8D0CC7-1EB1-4987-90C9-93E328EDB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1554480"/>
            <a:ext cx="10972800" cy="425667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Garamond" panose="02020404030301010803" pitchFamily="18" charset="0"/>
              </a:rPr>
              <a:t>Put more resources into customized services to support economic development, starting with 20% requirement.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Garamond" panose="02020404030301010803" pitchFamily="18" charset="0"/>
              </a:rPr>
              <a:t>Target unemployed or under-employed in job creation programs, either by targeting distressed places, or coordinating with local workforce programs that can get the unemployed to get and keep jobs. 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Garamond" panose="02020404030301010803" pitchFamily="18" charset="0"/>
              </a:rPr>
              <a:t>Economic development incentives should have budget constraint of some % of gross state business tax revenue. </a:t>
            </a:r>
          </a:p>
        </p:txBody>
      </p:sp>
    </p:spTree>
    <p:extLst>
      <p:ext uri="{BB962C8B-B14F-4D97-AF65-F5344CB8AC3E}">
        <p14:creationId xmlns:p14="http://schemas.microsoft.com/office/powerpoint/2010/main" val="19099039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328416A-ECD1-4DDE-8EAB-30E6A6C28AB4}" vid="{13EC2DB6-32F8-44DF-9AF4-9FC119A0D5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1b9c4e-59e0-4b35-bbb5-d7dfa4b643ce">
      <UserInfo>
        <DisplayName>Timothy J Bartik</DisplayName>
        <AccountId>20</AccountId>
        <AccountType/>
      </UserInfo>
    </SharedWithUsers>
    <TaxCatchAll xmlns="f91b9c4e-59e0-4b35-bbb5-d7dfa4b643ce" xsi:nil="true"/>
    <lcf76f155ced4ddcb4097134ff3c332f xmlns="7e66cb10-3efc-4014-8772-dc2d1e570b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1DB9C33990F48B6116CD670C85004" ma:contentTypeVersion="17" ma:contentTypeDescription="Create a new document." ma:contentTypeScope="" ma:versionID="a5aa2b28500e7ea42bcbb380a982ea0b">
  <xsd:schema xmlns:xsd="http://www.w3.org/2001/XMLSchema" xmlns:xs="http://www.w3.org/2001/XMLSchema" xmlns:p="http://schemas.microsoft.com/office/2006/metadata/properties" xmlns:ns2="7e66cb10-3efc-4014-8772-dc2d1e570b36" xmlns:ns3="f91b9c4e-59e0-4b35-bbb5-d7dfa4b643ce" targetNamespace="http://schemas.microsoft.com/office/2006/metadata/properties" ma:root="true" ma:fieldsID="f2c39afdb149e31bf5c4916f849f66f5" ns2:_="" ns3:_="">
    <xsd:import namespace="7e66cb10-3efc-4014-8772-dc2d1e570b36"/>
    <xsd:import namespace="f91b9c4e-59e0-4b35-bbb5-d7dfa4b64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6cb10-3efc-4014-8772-dc2d1e570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434b03-6174-4165-b1bd-5632f68db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b9c4e-59e0-4b35-bbb5-d7dfa4b64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d053fc-b625-4636-9a16-b9c1ae0371ce}" ma:internalName="TaxCatchAll" ma:showField="CatchAllData" ma:web="f91b9c4e-59e0-4b35-bbb5-d7dfa4b64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85DFB-9780-428E-ABF1-BFBB432DFA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eafc86fa-123f-49e4-bc29-f4dc2157806f"/>
    <ds:schemaRef ds:uri="5d35b44c-45fd-4bbe-98ff-f7f0cc550a11"/>
  </ds:schemaRefs>
</ds:datastoreItem>
</file>

<file path=customXml/itemProps2.xml><?xml version="1.0" encoding="utf-8"?>
<ds:datastoreItem xmlns:ds="http://schemas.openxmlformats.org/officeDocument/2006/customXml" ds:itemID="{B78B3A30-77F9-46D4-AE7F-A14B93E83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D8E5C8-6199-4A46-A32A-8C4943883B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9369</TotalTime>
  <Words>491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Arno Pro</vt:lpstr>
      <vt:lpstr>Calibri</vt:lpstr>
      <vt:lpstr>Century Gothic</vt:lpstr>
      <vt:lpstr>Franklin Gothic Book</vt:lpstr>
      <vt:lpstr>Franklin Gothic Medium</vt:lpstr>
      <vt:lpstr>Garamond</vt:lpstr>
      <vt:lpstr>Theme2</vt:lpstr>
      <vt:lpstr>Research Findings Relevant to Proposed Reforms to Michigan’s Economic Development Programs   </vt:lpstr>
      <vt:lpstr>Research finding 1: Shifting a state’s mix of incentives towards customized business services, and relying  less on cash incentives has key advantages: (1) services more cost-effective; (2) services have automatic clawback; (3) customized training can get more needy workers into hiring queue. </vt:lpstr>
      <vt:lpstr>Research finding 2: Benefits of job creation projects much higher if in distressed counties, or if projects coordinate with local training &amp; support services for workers</vt:lpstr>
      <vt:lpstr>Research finding 3: Incentive programs should be subject to budget constraint, ideally % of gross business taxes</vt:lpstr>
      <vt:lpstr>Summary: research-based reforms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Communities Can Connect Economic and Skills Development</dc:title>
  <dc:creator>Michelle Miller-Adams</dc:creator>
  <cp:lastModifiedBy>Timothy J Bartik</cp:lastModifiedBy>
  <cp:revision>98</cp:revision>
  <cp:lastPrinted>2023-02-14T19:28:33Z</cp:lastPrinted>
  <dcterms:created xsi:type="dcterms:W3CDTF">2020-07-10T13:19:57Z</dcterms:created>
  <dcterms:modified xsi:type="dcterms:W3CDTF">2023-10-19T12:28:26Z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0x01010026E1F13096015C409E70AC477632C76F</vt:lpwstr>
  </property>
</Properties>
</file>